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993" r:id="rId1"/>
  </p:sldMasterIdLst>
  <p:sldIdLst>
    <p:sldId id="301" r:id="rId2"/>
    <p:sldId id="256" r:id="rId3"/>
    <p:sldId id="262" r:id="rId4"/>
    <p:sldId id="261" r:id="rId5"/>
    <p:sldId id="287" r:id="rId6"/>
    <p:sldId id="263" r:id="rId7"/>
    <p:sldId id="264" r:id="rId8"/>
    <p:sldId id="288" r:id="rId9"/>
    <p:sldId id="265" r:id="rId10"/>
    <p:sldId id="266" r:id="rId11"/>
    <p:sldId id="267" r:id="rId12"/>
    <p:sldId id="290" r:id="rId13"/>
    <p:sldId id="268" r:id="rId14"/>
    <p:sldId id="270" r:id="rId15"/>
    <p:sldId id="269" r:id="rId16"/>
    <p:sldId id="271" r:id="rId17"/>
    <p:sldId id="277" r:id="rId18"/>
    <p:sldId id="278" r:id="rId19"/>
    <p:sldId id="275" r:id="rId20"/>
    <p:sldId id="284" r:id="rId21"/>
    <p:sldId id="291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55F4E193-FE58-443E-83E2-691831B030AF}">
          <p14:sldIdLst>
            <p14:sldId id="301"/>
            <p14:sldId id="256"/>
            <p14:sldId id="262"/>
            <p14:sldId id="261"/>
            <p14:sldId id="287"/>
            <p14:sldId id="263"/>
            <p14:sldId id="264"/>
            <p14:sldId id="288"/>
            <p14:sldId id="265"/>
            <p14:sldId id="266"/>
            <p14:sldId id="267"/>
            <p14:sldId id="290"/>
            <p14:sldId id="268"/>
            <p14:sldId id="270"/>
            <p14:sldId id="269"/>
            <p14:sldId id="271"/>
            <p14:sldId id="277"/>
            <p14:sldId id="278"/>
            <p14:sldId id="275"/>
            <p14:sldId id="284"/>
          </p14:sldIdLst>
        </p14:section>
        <p14:section name="Untitled Section" id="{CC1E8A6C-0031-47AC-9AFD-909AC1975839}">
          <p14:sldIdLst>
            <p14:sldId id="291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r Abdi" initials="MA" lastIdx="1" clrIdx="0">
    <p:extLst>
      <p:ext uri="{19B8F6BF-5375-455C-9EA6-DF929625EA0E}">
        <p15:presenceInfo xmlns:p15="http://schemas.microsoft.com/office/powerpoint/2012/main" userId="Mr Abdi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66FF99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5210" autoAdjust="0"/>
    <p:restoredTop sz="94660"/>
  </p:normalViewPr>
  <p:slideViewPr>
    <p:cSldViewPr snapToGrid="0">
      <p:cViewPr varScale="1">
        <p:scale>
          <a:sx n="71" d="100"/>
          <a:sy n="71" d="100"/>
        </p:scale>
        <p:origin x="9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10/4/2023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0198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10/4/2023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932779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10/4/2023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19704295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10/4/2023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6714377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10/4/2023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98322462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10/4/2023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4868391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10/4/2023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95438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10/4/2023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1073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10/4/2023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4773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10/4/2023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04068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10/4/2023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31919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10/4/2023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6747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10/4/2023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84067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10/4/2023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29915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10/4/2023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7011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10/4/2023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2430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smtClean="0"/>
              <a:t>10/4/2023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2953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94" r:id="rId1"/>
    <p:sldLayoutId id="2147483995" r:id="rId2"/>
    <p:sldLayoutId id="2147483996" r:id="rId3"/>
    <p:sldLayoutId id="2147483997" r:id="rId4"/>
    <p:sldLayoutId id="2147483998" r:id="rId5"/>
    <p:sldLayoutId id="2147483999" r:id="rId6"/>
    <p:sldLayoutId id="2147484000" r:id="rId7"/>
    <p:sldLayoutId id="2147484001" r:id="rId8"/>
    <p:sldLayoutId id="2147484002" r:id="rId9"/>
    <p:sldLayoutId id="2147484003" r:id="rId10"/>
    <p:sldLayoutId id="2147484004" r:id="rId11"/>
    <p:sldLayoutId id="2147484005" r:id="rId12"/>
    <p:sldLayoutId id="2147484006" r:id="rId13"/>
    <p:sldLayoutId id="2147484007" r:id="rId14"/>
    <p:sldLayoutId id="2147484008" r:id="rId15"/>
    <p:sldLayoutId id="2147484009" r:id="rId16"/>
  </p:sldLayoutIdLst>
  <p:hf sldNum="0" hdr="0" ftr="0" dt="0"/>
  <p:txStyles>
    <p:titleStyle>
      <a:lvl1pPr algn="l" defTabSz="457200" rtl="1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a-IR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345324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79614"/>
            <a:ext cx="9363456" cy="564098"/>
          </a:xfrm>
        </p:spPr>
        <p:txBody>
          <a:bodyPr>
            <a:normAutofit fontScale="90000"/>
          </a:bodyPr>
          <a:lstStyle/>
          <a:p>
            <a:pPr algn="r"/>
            <a:r>
              <a:rPr lang="fa-IR" sz="3600" b="1" dirty="0">
                <a:solidFill>
                  <a:srgbClr val="C00000"/>
                </a:solidFill>
                <a:cs typeface="B Nazanin" panose="00000400000000000000" pitchFamily="2" charset="-78"/>
              </a:rPr>
              <a:t>ارزیابی انطباق  12 ماهه حوزه های ستادی دانشگاه در سال 1401</a:t>
            </a:r>
            <a:endParaRPr lang="fa-IR" b="1" dirty="0">
              <a:solidFill>
                <a:srgbClr val="C00000"/>
              </a:solidFill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43712"/>
            <a:ext cx="10149840" cy="6114287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fa-IR" sz="2000" b="1" kern="1200" dirty="0">
                <a:solidFill>
                  <a:srgbClr val="40404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حوزه سلامت و امنیت غذایی  با %2 وزن برنامه عملیاتی و پیشرفت ارزیابی انطباق حوزه تخصصی </a:t>
            </a:r>
            <a:r>
              <a:rPr lang="fa-IR" sz="2000" b="1" kern="12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% 100و بدون انحراف </a:t>
            </a:r>
            <a:r>
              <a:rPr lang="fa-IR" sz="2000" b="1" kern="1200" dirty="0">
                <a:solidFill>
                  <a:srgbClr val="40404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نسبت به سال 1400 و سال 99</a:t>
            </a:r>
            <a:endParaRPr lang="en-US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r" rtl="1">
              <a:lnSpc>
                <a:spcPct val="107000"/>
              </a:lnSpc>
              <a:spcAft>
                <a:spcPts val="800"/>
              </a:spcAft>
              <a:buFont typeface="Wingdings 3" panose="05040102010807070707" pitchFamily="18" charset="2"/>
              <a:buChar char=""/>
              <a:tabLst>
                <a:tab pos="457200" algn="l"/>
              </a:tabLst>
            </a:pPr>
            <a:r>
              <a:rPr lang="fa-IR" sz="2000" b="1" kern="1200" dirty="0">
                <a:solidFill>
                  <a:srgbClr val="40404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حوزه مردم نهاد و خیرین سلامت با %2 وزن برنامه عملیاتی و پیشرفت ارزیابی انطباق حوزه تخصصی </a:t>
            </a:r>
            <a:r>
              <a:rPr lang="fa-IR" sz="2000" b="1" kern="12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% 100و بدون انحراف </a:t>
            </a:r>
            <a:r>
              <a:rPr lang="fa-IR" sz="2000" b="1" kern="1200" dirty="0">
                <a:solidFill>
                  <a:srgbClr val="40404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نسبت به سال 1400 و انحراف </a:t>
            </a:r>
            <a:r>
              <a:rPr lang="fa-IR" sz="2000" b="1" kern="12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%0.46-</a:t>
            </a:r>
            <a:r>
              <a:rPr lang="fa-IR" sz="2000" b="1" kern="1200" dirty="0">
                <a:solidFill>
                  <a:srgbClr val="40404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 نسبت به سال 99</a:t>
            </a:r>
            <a:endParaRPr lang="en-US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r" rtl="1">
              <a:lnSpc>
                <a:spcPct val="107000"/>
              </a:lnSpc>
              <a:spcAft>
                <a:spcPts val="800"/>
              </a:spcAft>
              <a:buFont typeface="Wingdings 3" panose="05040102010807070707" pitchFamily="18" charset="2"/>
              <a:buChar char=""/>
              <a:tabLst>
                <a:tab pos="457200" algn="l"/>
              </a:tabLst>
            </a:pPr>
            <a:r>
              <a:rPr lang="fa-IR" sz="2000" b="1" kern="1200" dirty="0">
                <a:solidFill>
                  <a:srgbClr val="40404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مدیریت بازرسی با %3 وزن برنامه عملیاتی و پیشرفت ارزیابی انطباق حوزه تخصصی  </a:t>
            </a:r>
            <a:r>
              <a:rPr lang="fa-IR" sz="2000" b="1" kern="12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% 100و بدون انحراف </a:t>
            </a:r>
            <a:r>
              <a:rPr lang="fa-IR" sz="2000" b="1" kern="1200" dirty="0">
                <a:solidFill>
                  <a:srgbClr val="40404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نسبت به سال 1400 و رشد </a:t>
            </a:r>
            <a:r>
              <a:rPr lang="fa-IR" sz="2000" b="1" kern="12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%0.26+</a:t>
            </a:r>
            <a:r>
              <a:rPr lang="fa-IR" sz="2000" b="1" kern="1200" dirty="0">
                <a:solidFill>
                  <a:srgbClr val="40404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 نسبت به سال 99</a:t>
            </a:r>
            <a:endParaRPr lang="en-US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r" rtl="1">
              <a:lnSpc>
                <a:spcPct val="107000"/>
              </a:lnSpc>
              <a:spcAft>
                <a:spcPts val="800"/>
              </a:spcAft>
              <a:buFont typeface="Wingdings 3" panose="05040102010807070707" pitchFamily="18" charset="2"/>
              <a:buChar char=""/>
              <a:tabLst>
                <a:tab pos="457200" algn="l"/>
              </a:tabLst>
            </a:pPr>
            <a:r>
              <a:rPr lang="fa-IR" sz="2000" b="1" kern="1200" dirty="0">
                <a:solidFill>
                  <a:srgbClr val="40404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حوزه مامایی با %1 وزن برنامه عملیاتی و پیشرفت ارزیابی انطباق حوزه تخصصی</a:t>
            </a:r>
            <a:r>
              <a:rPr lang="fa-IR" sz="2000" b="1" kern="12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% 100 و بدون انحراف </a:t>
            </a:r>
            <a:r>
              <a:rPr lang="fa-IR" sz="2000" b="1" kern="1200" dirty="0">
                <a:solidFill>
                  <a:srgbClr val="40404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نسبت به سال 1400</a:t>
            </a:r>
            <a:endParaRPr lang="en-US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r" rtl="1">
              <a:lnSpc>
                <a:spcPct val="107000"/>
              </a:lnSpc>
              <a:spcAft>
                <a:spcPts val="800"/>
              </a:spcAft>
              <a:buFont typeface="Wingdings 3" panose="05040102010807070707" pitchFamily="18" charset="2"/>
              <a:buChar char=""/>
              <a:tabLst>
                <a:tab pos="457200" algn="l"/>
              </a:tabLst>
            </a:pPr>
            <a:r>
              <a:rPr lang="fa-IR" sz="2000" b="1" kern="1200" dirty="0">
                <a:solidFill>
                  <a:srgbClr val="40404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حوزه امور بین المل با %1 وزن برنامه عملیاتی و پیشرفت ارزیابی انطباق حوزه تخصصی </a:t>
            </a:r>
            <a:r>
              <a:rPr lang="fa-IR" sz="2000" b="1" kern="12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% 100 و بدون انحراف </a:t>
            </a:r>
            <a:r>
              <a:rPr lang="fa-IR" sz="2000" b="1" kern="1200" dirty="0">
                <a:solidFill>
                  <a:srgbClr val="40404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نسبت به سال 1400</a:t>
            </a:r>
            <a:endParaRPr lang="en-US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r" rtl="1">
              <a:lnSpc>
                <a:spcPct val="107000"/>
              </a:lnSpc>
              <a:spcAft>
                <a:spcPts val="800"/>
              </a:spcAft>
              <a:buFont typeface="Wingdings 3" panose="05040102010807070707" pitchFamily="18" charset="2"/>
              <a:buChar char=""/>
              <a:tabLst>
                <a:tab pos="457200" algn="l"/>
              </a:tabLst>
            </a:pPr>
            <a:r>
              <a:rPr lang="fa-IR" sz="2000" b="1" kern="1200" dirty="0">
                <a:solidFill>
                  <a:srgbClr val="40404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مدیریت حقوقی با  %3 وزن برنامه عملیاتی و پیشرفت ارزیابی انطباق حوزه تخصص  % 98.02 و رشد  </a:t>
            </a:r>
            <a:r>
              <a:rPr lang="fa-IR" sz="2000" b="1" kern="12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%3.94+ </a:t>
            </a:r>
            <a:r>
              <a:rPr lang="fa-IR" sz="2000" b="1" kern="1200" dirty="0">
                <a:solidFill>
                  <a:srgbClr val="40404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نسبت به سال1400 و انحراف </a:t>
            </a:r>
            <a:r>
              <a:rPr lang="fa-IR" sz="2000" b="1" kern="12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%0.65- </a:t>
            </a:r>
            <a:r>
              <a:rPr lang="fa-IR" sz="2000" b="1" kern="1200" dirty="0">
                <a:solidFill>
                  <a:srgbClr val="40404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نسبت به سال 99</a:t>
            </a:r>
            <a:endParaRPr lang="en-US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3945814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178131"/>
            <a:ext cx="9274002" cy="855539"/>
          </a:xfrm>
        </p:spPr>
        <p:txBody>
          <a:bodyPr>
            <a:normAutofit/>
          </a:bodyPr>
          <a:lstStyle/>
          <a:p>
            <a:pPr algn="r"/>
            <a:r>
              <a:rPr lang="fa-IR" sz="3000" b="1" dirty="0">
                <a:solidFill>
                  <a:srgbClr val="C00000"/>
                </a:solidFill>
                <a:cs typeface="B Nazanin" panose="00000400000000000000" pitchFamily="2" charset="-78"/>
              </a:rPr>
              <a:t>ارزیابی انطباق  12 ماهه حوزه های ستادی دانشگاه در سال 1401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43712"/>
            <a:ext cx="9631680" cy="6114287"/>
          </a:xfrm>
        </p:spPr>
        <p:txBody>
          <a:bodyPr>
            <a:normAutofit/>
          </a:bodyPr>
          <a:lstStyle/>
          <a:p>
            <a:pPr marL="342900" lvl="0" indent="-342900" algn="r" rtl="1">
              <a:lnSpc>
                <a:spcPct val="107000"/>
              </a:lnSpc>
              <a:spcAft>
                <a:spcPts val="800"/>
              </a:spcAft>
              <a:buFont typeface="Wingdings 3" panose="05040102010807070707" pitchFamily="18" charset="2"/>
              <a:buChar char=""/>
              <a:tabLst>
                <a:tab pos="457200" algn="l"/>
              </a:tabLst>
            </a:pPr>
            <a:r>
              <a:rPr lang="fa-IR" sz="2400" b="1" kern="1200" dirty="0">
                <a:solidFill>
                  <a:srgbClr val="40404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مدیریت روابط عمومی با %1 وزن برنامه عملیاتی و پیشرفت ارزیابی انطباق حوزه تخصصی </a:t>
            </a:r>
            <a:r>
              <a:rPr lang="en-US" sz="2400" b="1" kern="1200" dirty="0">
                <a:solidFill>
                  <a:srgbClr val="404040"/>
                </a:solidFill>
                <a:effectLst/>
                <a:latin typeface="B Nazanin" panose="00000400000000000000" pitchFamily="2" charset="-78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a-IR" sz="2400" b="1" kern="12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% 100</a:t>
            </a:r>
            <a:r>
              <a:rPr lang="fa-IR" sz="2400" b="1" kern="1200" dirty="0">
                <a:solidFill>
                  <a:srgbClr val="40404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 و رشد </a:t>
            </a:r>
            <a:r>
              <a:rPr lang="fa-IR" sz="2400" b="1" kern="12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%1.07+ </a:t>
            </a:r>
            <a:r>
              <a:rPr lang="fa-IR" sz="2400" b="1" kern="1200" dirty="0">
                <a:solidFill>
                  <a:srgbClr val="40404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نسبت به سال 1400 و رشد </a:t>
            </a:r>
            <a:r>
              <a:rPr lang="fa-IR" sz="2400" b="1" kern="12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%5+ </a:t>
            </a:r>
            <a:r>
              <a:rPr lang="fa-IR" sz="2400" b="1" kern="1200" dirty="0">
                <a:solidFill>
                  <a:srgbClr val="40404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نسبت به سال 99</a:t>
            </a:r>
            <a:endParaRPr lang="en-US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r" rtl="1">
              <a:lnSpc>
                <a:spcPct val="107000"/>
              </a:lnSpc>
              <a:spcAft>
                <a:spcPts val="800"/>
              </a:spcAft>
              <a:buFont typeface="Wingdings 3" panose="05040102010807070707" pitchFamily="18" charset="2"/>
              <a:buChar char=""/>
              <a:tabLst>
                <a:tab pos="457200" algn="l"/>
              </a:tabLst>
            </a:pPr>
            <a:r>
              <a:rPr lang="fa-IR" sz="2400" b="1" kern="1200" dirty="0">
                <a:solidFill>
                  <a:srgbClr val="40404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حوزه پدافند غیر عامل با %1 وزن برنامه عملیاتی و پیشرفت ارزیابی انطباق حوزه تخصصی% 36.65 و انحراف  </a:t>
            </a:r>
            <a:r>
              <a:rPr lang="fa-IR" sz="2400" b="1" kern="12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%63.35-</a:t>
            </a:r>
            <a:r>
              <a:rPr lang="fa-IR" sz="2400" b="1" kern="1200" dirty="0">
                <a:solidFill>
                  <a:srgbClr val="40404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 نسبت به سال 1400و سال 99</a:t>
            </a:r>
            <a:endParaRPr lang="en-US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r" rtl="1">
              <a:lnSpc>
                <a:spcPct val="107000"/>
              </a:lnSpc>
              <a:spcAft>
                <a:spcPts val="800"/>
              </a:spcAft>
              <a:buFont typeface="Wingdings 3" panose="05040102010807070707" pitchFamily="18" charset="2"/>
              <a:buChar char=""/>
              <a:tabLst>
                <a:tab pos="457200" algn="l"/>
              </a:tabLst>
            </a:pPr>
            <a:r>
              <a:rPr lang="fa-IR" sz="2400" b="1" kern="1200" dirty="0">
                <a:solidFill>
                  <a:srgbClr val="40404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مدیریت اورژانس با %2 وزن برنامه عملیاتی و پیشرفت ارزیابی انطباق حوزه تخصصی       % 93.71و انحراف </a:t>
            </a:r>
            <a:r>
              <a:rPr lang="fa-IR" sz="2400" b="1" kern="12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%3.77- </a:t>
            </a:r>
            <a:r>
              <a:rPr lang="fa-IR" sz="2400" b="1" kern="1200" dirty="0">
                <a:solidFill>
                  <a:srgbClr val="40404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نسبت به سال 1400 و انحراف </a:t>
            </a:r>
            <a:r>
              <a:rPr lang="fa-IR" sz="2400" b="1" kern="12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%3.13- </a:t>
            </a:r>
            <a:r>
              <a:rPr lang="fa-IR" sz="2400" b="1" kern="1200" dirty="0">
                <a:solidFill>
                  <a:srgbClr val="40404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نسبت به سال 99</a:t>
            </a:r>
            <a:endParaRPr lang="en-US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r" rtl="1">
              <a:lnSpc>
                <a:spcPct val="107000"/>
              </a:lnSpc>
              <a:spcAft>
                <a:spcPts val="800"/>
              </a:spcAft>
              <a:buFont typeface="Wingdings 3" panose="05040102010807070707" pitchFamily="18" charset="2"/>
              <a:buChar char=""/>
              <a:tabLst>
                <a:tab pos="457200" algn="l"/>
              </a:tabLst>
            </a:pPr>
            <a:r>
              <a:rPr lang="fa-IR" sz="2400" b="1" kern="1200" dirty="0">
                <a:solidFill>
                  <a:srgbClr val="40404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مدیریت حراست با  % 3 وزن برنامه عملیاتی و پیشرفت ارزیابی انطباق حوزه تخصصی     </a:t>
            </a:r>
            <a:r>
              <a:rPr lang="fa-IR" sz="2400" b="1" kern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% 98.03 </a:t>
            </a:r>
            <a:r>
              <a:rPr lang="fa-IR" sz="2400" b="1" kern="1200" dirty="0">
                <a:solidFill>
                  <a:srgbClr val="40404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و انحراف  </a:t>
            </a:r>
            <a:r>
              <a:rPr lang="fa-IR" sz="2400" b="1" kern="12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%1.03-</a:t>
            </a:r>
            <a:r>
              <a:rPr lang="fa-IR" sz="2400" b="1" kern="12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sz="2400" b="1" kern="1200" dirty="0">
                <a:solidFill>
                  <a:srgbClr val="40404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نسبت به سال 1400 و رشد </a:t>
            </a:r>
            <a:r>
              <a:rPr lang="fa-IR" sz="2400" b="1" kern="12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%1.17+ </a:t>
            </a:r>
            <a:r>
              <a:rPr lang="fa-IR" sz="2400" b="1" kern="1200" dirty="0">
                <a:solidFill>
                  <a:srgbClr val="40404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نسبت به سال 99</a:t>
            </a:r>
            <a:endParaRPr lang="en-US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r" rtl="1">
              <a:lnSpc>
                <a:spcPct val="107000"/>
              </a:lnSpc>
              <a:spcAft>
                <a:spcPts val="800"/>
              </a:spcAft>
              <a:buFont typeface="Wingdings 3" panose="05040102010807070707" pitchFamily="18" charset="2"/>
              <a:buChar char=""/>
              <a:tabLst>
                <a:tab pos="457200" algn="l"/>
              </a:tabLst>
            </a:pPr>
            <a:r>
              <a:rPr lang="fa-IR" sz="2400" b="1" kern="1200" dirty="0">
                <a:solidFill>
                  <a:srgbClr val="40404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مدیریت پرستاری با %3 وزن برنامه عملیاتی و پیشرفت ارزیابی انطباق حوزه تخصصی     </a:t>
            </a:r>
            <a:r>
              <a:rPr lang="fa-IR" sz="2400" b="1" kern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% 99.50 </a:t>
            </a:r>
            <a:r>
              <a:rPr lang="fa-IR" sz="2400" b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و انحراف</a:t>
            </a:r>
            <a:r>
              <a:rPr lang="fa-IR" sz="2400" b="1" kern="12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%50.- </a:t>
            </a:r>
            <a:r>
              <a:rPr lang="fa-IR" sz="2400" b="1" kern="1200" dirty="0">
                <a:solidFill>
                  <a:srgbClr val="40404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نسبت به سال 1400و سال 99</a:t>
            </a:r>
            <a:endParaRPr lang="en-US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r" rtl="1">
              <a:lnSpc>
                <a:spcPct val="107000"/>
              </a:lnSpc>
              <a:spcAft>
                <a:spcPts val="800"/>
              </a:spcAft>
              <a:buFont typeface="Wingdings 3" panose="05040102010807070707" pitchFamily="18" charset="2"/>
              <a:buChar char=""/>
              <a:tabLst>
                <a:tab pos="457200" algn="l"/>
              </a:tabLst>
            </a:pPr>
            <a:r>
              <a:rPr lang="fa-IR" sz="2400" b="1" kern="1200" dirty="0">
                <a:solidFill>
                  <a:srgbClr val="40404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حوزه طب سنتی با 2% وزن برنامه عملیاتی  و پیشرفت ارزیابی انطباق حوزه تخصصی</a:t>
            </a:r>
            <a:r>
              <a:rPr lang="fa-IR" sz="2400" b="1" kern="12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       </a:t>
            </a:r>
            <a:r>
              <a:rPr lang="fa-IR" sz="2400" b="1" kern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% 98.95</a:t>
            </a:r>
            <a:r>
              <a:rPr lang="fa-IR" sz="2400" b="1" kern="12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sz="2400" b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و انحراف</a:t>
            </a:r>
            <a:r>
              <a:rPr lang="fa-IR" sz="2400" b="1" kern="12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%5.-</a:t>
            </a:r>
            <a:r>
              <a:rPr lang="fa-IR" sz="2400" b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sz="2400" b="1" kern="1200" dirty="0">
                <a:solidFill>
                  <a:srgbClr val="40404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نسبت به سال1400 و انحراف </a:t>
            </a:r>
            <a:r>
              <a:rPr lang="fa-IR" sz="2400" b="1" kern="12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%1.05- </a:t>
            </a:r>
            <a:r>
              <a:rPr lang="fa-IR" sz="2400" b="1" kern="1200" dirty="0">
                <a:solidFill>
                  <a:srgbClr val="40404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نسبت به سال 99</a:t>
            </a:r>
            <a:endParaRPr lang="en-US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1944343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473184" cy="987552"/>
          </a:xfrm>
        </p:spPr>
        <p:txBody>
          <a:bodyPr>
            <a:noAutofit/>
          </a:bodyPr>
          <a:lstStyle/>
          <a:p>
            <a:pPr algn="r"/>
            <a:r>
              <a:rPr lang="fa-IR" sz="3200" b="1" dirty="0">
                <a:solidFill>
                  <a:srgbClr val="C00000"/>
                </a:solidFill>
                <a:cs typeface="B Nazanin" panose="00000400000000000000" pitchFamily="2" charset="-78"/>
              </a:rPr>
              <a:t>نقاط ضعف و آسیب شناسی انحراف ارزیابی انطباق برنامه عملیاتی سلامت دانشگاه در سال1401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04405"/>
            <a:ext cx="9749118" cy="5753595"/>
          </a:xfrm>
        </p:spPr>
        <p:txBody>
          <a:bodyPr>
            <a:normAutofit fontScale="85000" lnSpcReduction="10000"/>
          </a:bodyPr>
          <a:lstStyle/>
          <a:p>
            <a:pPr marL="0" indent="0" algn="r" rtl="1">
              <a:buNone/>
            </a:pPr>
            <a:r>
              <a:rPr lang="fa-IR" sz="2800" b="1" dirty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 </a:t>
            </a:r>
            <a:r>
              <a:rPr lang="fa-IR" sz="3300" b="1" u="sng" dirty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نقاط</a:t>
            </a:r>
            <a:r>
              <a:rPr lang="fa-IR" sz="3300" b="1" u="sng" dirty="0">
                <a:solidFill>
                  <a:srgbClr val="FF0000"/>
                </a:solidFill>
                <a:cs typeface="B Nazanin" panose="00000400000000000000" pitchFamily="2" charset="-78"/>
              </a:rPr>
              <a:t> ضعف </a:t>
            </a:r>
            <a:r>
              <a:rPr lang="fa-IR" sz="3300" b="1" u="sng" dirty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ارزیابی انطباق برنامه عملیاتی دانشگاه در سال1401: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a-IR" sz="2800" dirty="0">
                <a:cs typeface="B Nazanin" panose="00000400000000000000" pitchFamily="2" charset="-78"/>
              </a:rPr>
              <a:t> </a:t>
            </a:r>
            <a:r>
              <a:rPr lang="fa-IR" sz="2800" b="1" dirty="0">
                <a:cs typeface="B Nazanin" panose="00000400000000000000" pitchFamily="2" charset="-78"/>
              </a:rPr>
              <a:t>فعالیت های تاخیری ارزیابی انطباق دانشگاه با انحراف بالای محدوده </a:t>
            </a:r>
            <a:r>
              <a:rPr lang="fa-IR" sz="2800" b="1" dirty="0">
                <a:solidFill>
                  <a:srgbClr val="FF0000"/>
                </a:solidFill>
                <a:cs typeface="B Nazanin" panose="00000400000000000000" pitchFamily="2" charset="-78"/>
              </a:rPr>
              <a:t>%5- </a:t>
            </a:r>
            <a:r>
              <a:rPr lang="fa-IR" sz="2800" b="1" dirty="0">
                <a:cs typeface="B Nazanin" panose="00000400000000000000" pitchFamily="2" charset="-78"/>
              </a:rPr>
              <a:t>در برنامه عملیاتی اقدام مشترک  1401 با </a:t>
            </a:r>
            <a:r>
              <a:rPr lang="fa-IR" sz="2800" b="1" dirty="0">
                <a:solidFill>
                  <a:srgbClr val="FF0000"/>
                </a:solidFill>
                <a:cs typeface="B Nazanin" panose="00000400000000000000" pitchFamily="2" charset="-78"/>
              </a:rPr>
              <a:t>155 </a:t>
            </a:r>
            <a:r>
              <a:rPr lang="fa-IR" sz="2800" b="1" dirty="0">
                <a:cs typeface="B Nazanin" panose="00000400000000000000" pitchFamily="2" charset="-78"/>
              </a:rPr>
              <a:t>فعالیت و انحراف </a:t>
            </a:r>
            <a:r>
              <a:rPr lang="fa-IR" sz="2800" b="1" dirty="0">
                <a:solidFill>
                  <a:srgbClr val="FF0000"/>
                </a:solidFill>
                <a:cs typeface="B Nazanin" panose="00000400000000000000" pitchFamily="2" charset="-78"/>
              </a:rPr>
              <a:t>33</a:t>
            </a:r>
            <a:r>
              <a:rPr lang="fa-IR" sz="2800" b="1" dirty="0">
                <a:cs typeface="B Nazanin" panose="00000400000000000000" pitchFamily="2" charset="-78"/>
              </a:rPr>
              <a:t> فعالیت نسبت به سال 1400</a:t>
            </a:r>
          </a:p>
          <a:p>
            <a:r>
              <a:rPr lang="fa-IR" sz="3200" b="1" dirty="0">
                <a:cs typeface="B Nazanin" panose="00000400000000000000" pitchFamily="2" charset="-78"/>
              </a:rPr>
              <a:t>معاونت بهداشتی </a:t>
            </a:r>
            <a:r>
              <a:rPr lang="fa-IR" sz="3200" b="1" dirty="0">
                <a:solidFill>
                  <a:srgbClr val="FF0000"/>
                </a:solidFill>
                <a:cs typeface="B Nazanin" panose="00000400000000000000" pitchFamily="2" charset="-78"/>
              </a:rPr>
              <a:t>45</a:t>
            </a:r>
            <a:r>
              <a:rPr lang="fa-IR" sz="3200" b="1" dirty="0">
                <a:cs typeface="B Nazanin" panose="00000400000000000000" pitchFamily="2" charset="-78"/>
              </a:rPr>
              <a:t> فعالیت از 487 فعالیت محوله </a:t>
            </a:r>
            <a:r>
              <a:rPr lang="fa-IR" sz="3200" b="1" dirty="0">
                <a:solidFill>
                  <a:srgbClr val="FF0000"/>
                </a:solidFill>
                <a:cs typeface="B Nazanin" panose="00000400000000000000" pitchFamily="2" charset="-78"/>
              </a:rPr>
              <a:t>(%9.24-)</a:t>
            </a:r>
          </a:p>
          <a:p>
            <a:r>
              <a:rPr lang="fa-IR" sz="3200" b="1" dirty="0">
                <a:cs typeface="B Nazanin" panose="00000400000000000000" pitchFamily="2" charset="-78"/>
              </a:rPr>
              <a:t>معاونت درمان </a:t>
            </a:r>
            <a:r>
              <a:rPr lang="fa-IR" sz="3200" b="1" dirty="0">
                <a:solidFill>
                  <a:srgbClr val="FF0000"/>
                </a:solidFill>
                <a:cs typeface="B Nazanin" panose="00000400000000000000" pitchFamily="2" charset="-78"/>
              </a:rPr>
              <a:t>23</a:t>
            </a:r>
            <a:r>
              <a:rPr lang="fa-IR" sz="3200" b="1" dirty="0">
                <a:cs typeface="B Nazanin" panose="00000400000000000000" pitchFamily="2" charset="-78"/>
              </a:rPr>
              <a:t> فعالیت از 147 فعالیت محوله </a:t>
            </a:r>
            <a:r>
              <a:rPr lang="fa-IR" sz="3200" b="1" dirty="0">
                <a:solidFill>
                  <a:srgbClr val="FF0000"/>
                </a:solidFill>
                <a:cs typeface="B Nazanin" panose="00000400000000000000" pitchFamily="2" charset="-78"/>
              </a:rPr>
              <a:t>(%15.65-)</a:t>
            </a:r>
          </a:p>
          <a:p>
            <a:r>
              <a:rPr lang="fa-IR" sz="3200" b="1" dirty="0">
                <a:cs typeface="B Nazanin" panose="00000400000000000000" pitchFamily="2" charset="-78"/>
              </a:rPr>
              <a:t>معاونت تحقیقات و فناوری </a:t>
            </a:r>
            <a:r>
              <a:rPr lang="fa-IR" sz="3200" b="1" dirty="0">
                <a:solidFill>
                  <a:srgbClr val="FF0000"/>
                </a:solidFill>
                <a:cs typeface="B Nazanin" panose="00000400000000000000" pitchFamily="2" charset="-78"/>
              </a:rPr>
              <a:t>27</a:t>
            </a:r>
            <a:r>
              <a:rPr lang="fa-IR" sz="3200" b="1" dirty="0">
                <a:cs typeface="B Nazanin" panose="00000400000000000000" pitchFamily="2" charset="-78"/>
              </a:rPr>
              <a:t> فعالیت از 84 فعالیت محوله</a:t>
            </a:r>
            <a:r>
              <a:rPr lang="fa-IR" sz="3200" b="1" dirty="0">
                <a:solidFill>
                  <a:srgbClr val="FF0000"/>
                </a:solidFill>
                <a:cs typeface="B Nazanin" panose="00000400000000000000" pitchFamily="2" charset="-78"/>
              </a:rPr>
              <a:t>(%32.14-)</a:t>
            </a:r>
          </a:p>
          <a:p>
            <a:pPr lvl="0"/>
            <a:r>
              <a:rPr lang="fa-IR" sz="3200" b="1" dirty="0">
                <a:cs typeface="B Nazanin" panose="00000400000000000000" pitchFamily="2" charset="-78"/>
              </a:rPr>
              <a:t>معاونت توسعه </a:t>
            </a:r>
            <a:r>
              <a:rPr lang="fa-IR" sz="3200" b="1" dirty="0">
                <a:solidFill>
                  <a:srgbClr val="FF0000"/>
                </a:solidFill>
                <a:cs typeface="B Nazanin" panose="00000400000000000000" pitchFamily="2" charset="-78"/>
              </a:rPr>
              <a:t>22 </a:t>
            </a:r>
            <a:r>
              <a:rPr lang="fa-IR" sz="3200" b="1" dirty="0">
                <a:cs typeface="B Nazanin" panose="00000400000000000000" pitchFamily="2" charset="-78"/>
              </a:rPr>
              <a:t>فعالیت از 104 فعالیت محوله </a:t>
            </a:r>
            <a:r>
              <a:rPr lang="fa-IR" sz="3200" b="1" dirty="0">
                <a:solidFill>
                  <a:srgbClr val="FF0000"/>
                </a:solidFill>
                <a:cs typeface="B Nazanin" panose="00000400000000000000" pitchFamily="2" charset="-78"/>
              </a:rPr>
              <a:t>(%21.15-)</a:t>
            </a:r>
          </a:p>
          <a:p>
            <a:pPr lvl="0"/>
            <a:r>
              <a:rPr lang="fa-IR" sz="3200" b="1" dirty="0">
                <a:cs typeface="B Nazanin" panose="00000400000000000000" pitchFamily="2" charset="-78"/>
              </a:rPr>
              <a:t>معاونت دانشجویی و فرهنگی </a:t>
            </a:r>
            <a:r>
              <a:rPr lang="fa-IR" sz="3200" b="1" dirty="0">
                <a:solidFill>
                  <a:schemeClr val="tx1"/>
                </a:solidFill>
                <a:cs typeface="B Nazanin" panose="00000400000000000000" pitchFamily="2" charset="-78"/>
              </a:rPr>
              <a:t>12 </a:t>
            </a:r>
            <a:r>
              <a:rPr lang="fa-IR" sz="3200" b="1" dirty="0">
                <a:cs typeface="B Nazanin" panose="00000400000000000000" pitchFamily="2" charset="-78"/>
              </a:rPr>
              <a:t>فعالیت از 141 فعالیت محوله</a:t>
            </a:r>
            <a:r>
              <a:rPr lang="fa-IR" sz="3200" b="1" dirty="0">
                <a:solidFill>
                  <a:srgbClr val="FF0000"/>
                </a:solidFill>
                <a:cs typeface="B Nazanin" panose="00000400000000000000" pitchFamily="2" charset="-78"/>
              </a:rPr>
              <a:t>(%8.51-)</a:t>
            </a:r>
            <a:endParaRPr lang="en-US" sz="3200" b="1" dirty="0">
              <a:solidFill>
                <a:srgbClr val="FF0000"/>
              </a:solidFill>
              <a:cs typeface="B Nazanin" panose="00000400000000000000" pitchFamily="2" charset="-78"/>
            </a:endParaRPr>
          </a:p>
          <a:p>
            <a:pPr lvl="0"/>
            <a:r>
              <a:rPr lang="fa-IR" sz="3200" b="1" dirty="0">
                <a:cs typeface="B Nazanin" panose="00000400000000000000" pitchFamily="2" charset="-78"/>
              </a:rPr>
              <a:t>مدیریت اورژانس </a:t>
            </a:r>
            <a:r>
              <a:rPr lang="fa-IR" sz="3200" b="1" dirty="0">
                <a:solidFill>
                  <a:srgbClr val="FF0000"/>
                </a:solidFill>
                <a:cs typeface="B Nazanin" panose="00000400000000000000" pitchFamily="2" charset="-78"/>
              </a:rPr>
              <a:t>15</a:t>
            </a:r>
            <a:r>
              <a:rPr lang="fa-IR" sz="3200" b="1" dirty="0">
                <a:cs typeface="B Nazanin" panose="00000400000000000000" pitchFamily="2" charset="-78"/>
              </a:rPr>
              <a:t> فعالیت از 95 فعالیت محوله</a:t>
            </a:r>
            <a:r>
              <a:rPr lang="fa-IR" sz="3200" b="1" dirty="0">
                <a:solidFill>
                  <a:srgbClr val="FF0000"/>
                </a:solidFill>
                <a:cs typeface="B Nazanin" panose="00000400000000000000" pitchFamily="2" charset="-78"/>
              </a:rPr>
              <a:t>(%15.78-)</a:t>
            </a:r>
          </a:p>
          <a:p>
            <a:pPr lvl="0"/>
            <a:r>
              <a:rPr lang="fa-IR" sz="3200" b="1" dirty="0">
                <a:cs typeface="B Nazanin" panose="00000400000000000000" pitchFamily="2" charset="-78"/>
              </a:rPr>
              <a:t>حوزه پدافند غیر عامل</a:t>
            </a:r>
            <a:r>
              <a:rPr lang="fa-IR" sz="3200" b="1" dirty="0">
                <a:solidFill>
                  <a:srgbClr val="FF0000"/>
                </a:solidFill>
                <a:cs typeface="B Nazanin" panose="00000400000000000000" pitchFamily="2" charset="-78"/>
              </a:rPr>
              <a:t>7</a:t>
            </a:r>
            <a:r>
              <a:rPr lang="fa-IR" sz="3200" b="1" dirty="0">
                <a:cs typeface="B Nazanin" panose="00000400000000000000" pitchFamily="2" charset="-78"/>
              </a:rPr>
              <a:t> فعالیت از 7 فعالیت محوله</a:t>
            </a:r>
            <a:r>
              <a:rPr lang="fa-IR" sz="3200" b="1" dirty="0">
                <a:solidFill>
                  <a:srgbClr val="FF0000"/>
                </a:solidFill>
                <a:cs typeface="B Nazanin" panose="00000400000000000000" pitchFamily="2" charset="-78"/>
              </a:rPr>
              <a:t>(%100-)</a:t>
            </a:r>
          </a:p>
          <a:p>
            <a:pPr lvl="0"/>
            <a:r>
              <a:rPr lang="fa-IR" sz="3200" b="1" dirty="0">
                <a:cs typeface="B Nazanin" panose="00000400000000000000" pitchFamily="2" charset="-78"/>
              </a:rPr>
              <a:t>مدیریت حقوقی </a:t>
            </a:r>
            <a:r>
              <a:rPr lang="fa-IR" sz="3200" b="1" dirty="0">
                <a:solidFill>
                  <a:srgbClr val="FF0000"/>
                </a:solidFill>
                <a:cs typeface="B Nazanin" panose="00000400000000000000" pitchFamily="2" charset="-78"/>
              </a:rPr>
              <a:t>1 </a:t>
            </a:r>
            <a:r>
              <a:rPr lang="fa-IR" sz="3200" b="1" dirty="0">
                <a:cs typeface="B Nazanin" panose="00000400000000000000" pitchFamily="2" charset="-78"/>
              </a:rPr>
              <a:t>فعالیت از 8 فعالیت محوله</a:t>
            </a:r>
            <a:r>
              <a:rPr lang="fa-IR" sz="3200" b="1" dirty="0">
                <a:solidFill>
                  <a:srgbClr val="FF0000"/>
                </a:solidFill>
                <a:cs typeface="B Nazanin" panose="00000400000000000000" pitchFamily="2" charset="-78"/>
              </a:rPr>
              <a:t>(%12.5-)</a:t>
            </a:r>
          </a:p>
          <a:p>
            <a:pPr lvl="0"/>
            <a:r>
              <a:rPr lang="fa-IR" sz="3200" b="1" dirty="0">
                <a:cs typeface="B Nazanin" panose="00000400000000000000" pitchFamily="2" charset="-78"/>
              </a:rPr>
              <a:t>مدیریت حراست </a:t>
            </a:r>
            <a:r>
              <a:rPr lang="fa-IR" sz="3200" b="1" dirty="0">
                <a:solidFill>
                  <a:srgbClr val="FF0000"/>
                </a:solidFill>
                <a:cs typeface="B Nazanin" panose="00000400000000000000" pitchFamily="2" charset="-78"/>
              </a:rPr>
              <a:t>2 </a:t>
            </a:r>
            <a:r>
              <a:rPr lang="fa-IR" sz="3200" b="1" dirty="0">
                <a:cs typeface="B Nazanin" panose="00000400000000000000" pitchFamily="2" charset="-78"/>
              </a:rPr>
              <a:t>فعالیت از 53 فعالیت محوله</a:t>
            </a:r>
            <a:r>
              <a:rPr lang="fa-IR" sz="3200" b="1" dirty="0">
                <a:solidFill>
                  <a:srgbClr val="FF0000"/>
                </a:solidFill>
                <a:cs typeface="B Nazanin" panose="00000400000000000000" pitchFamily="2" charset="-78"/>
              </a:rPr>
              <a:t>(%3.77-)</a:t>
            </a:r>
            <a:endParaRPr lang="en-US" sz="2800" b="1" dirty="0">
              <a:cs typeface="B Nazanin" panose="00000400000000000000" pitchFamily="2" charset="-78"/>
            </a:endParaRPr>
          </a:p>
          <a:p>
            <a:pPr marL="0" indent="0" algn="r" rtl="1">
              <a:buNone/>
            </a:pPr>
            <a:endParaRPr lang="fa-IR" dirty="0"/>
          </a:p>
          <a:p>
            <a:pPr marL="0" indent="0" algn="r">
              <a:buNone/>
            </a:pP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2799640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" y="231648"/>
            <a:ext cx="9668435" cy="979635"/>
          </a:xfrm>
        </p:spPr>
        <p:txBody>
          <a:bodyPr>
            <a:normAutofit fontScale="90000"/>
          </a:bodyPr>
          <a:lstStyle/>
          <a:p>
            <a:pPr algn="r"/>
            <a:r>
              <a:rPr lang="fa-IR" sz="3200" b="1" dirty="0">
                <a:solidFill>
                  <a:srgbClr val="C00000"/>
                </a:solidFill>
                <a:cs typeface="B Nazanin" panose="00000400000000000000" pitchFamily="2" charset="-78"/>
              </a:rPr>
              <a:t>پیشرفت 8 حوزه از 18 حوزه سازمانی دانشگاه در برنامه عملیاتی سال 1401با %100تحقق برنامه عملکردی سالیانه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11284"/>
            <a:ext cx="9851136" cy="5646716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fa-IR" b="1" dirty="0"/>
              <a:t>      </a:t>
            </a:r>
            <a:r>
              <a:rPr lang="fa-IR" sz="3200" b="1" u="sng" dirty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نقاط</a:t>
            </a:r>
            <a:r>
              <a:rPr lang="fa-IR" sz="3200" b="1" u="sng" dirty="0">
                <a:solidFill>
                  <a:srgbClr val="92D050"/>
                </a:solidFill>
                <a:cs typeface="B Nazanin" panose="00000400000000000000" pitchFamily="2" charset="-78"/>
              </a:rPr>
              <a:t> قوت </a:t>
            </a:r>
            <a:r>
              <a:rPr lang="fa-IR" sz="3200" b="1" u="sng" dirty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برنامه عملیاتی سلامت دانشگاه در سال1401:</a:t>
            </a:r>
          </a:p>
          <a:p>
            <a:r>
              <a:rPr lang="fa-IR" sz="2800" b="1" dirty="0">
                <a:cs typeface="B Nazanin" panose="00000400000000000000" pitchFamily="2" charset="-78"/>
              </a:rPr>
              <a:t>معاونت غذا ودارو با 114 فعالیت و</a:t>
            </a:r>
            <a:r>
              <a:rPr lang="fa-IR" sz="2800" b="1" dirty="0">
                <a:solidFill>
                  <a:srgbClr val="00B050"/>
                </a:solidFill>
                <a:cs typeface="B Nazanin" panose="00000400000000000000" pitchFamily="2" charset="-78"/>
              </a:rPr>
              <a:t>%100 پیشرفت </a:t>
            </a:r>
            <a:r>
              <a:rPr lang="fa-IR" sz="2800" b="1" dirty="0">
                <a:cs typeface="B Nazanin" panose="00000400000000000000" pitchFamily="2" charset="-78"/>
              </a:rPr>
              <a:t>خوداظهاری و ارزیابی انطباق</a:t>
            </a:r>
            <a:endParaRPr lang="en-US" sz="2800" b="1" dirty="0">
              <a:cs typeface="B Nazanin" panose="00000400000000000000" pitchFamily="2" charset="-78"/>
            </a:endParaRPr>
          </a:p>
          <a:p>
            <a:r>
              <a:rPr lang="fa-IR" sz="2800" b="1" dirty="0">
                <a:cs typeface="B Nazanin" panose="00000400000000000000" pitchFamily="2" charset="-78"/>
              </a:rPr>
              <a:t>معاونت آموزشی با 47 فعالیت و</a:t>
            </a:r>
            <a:r>
              <a:rPr lang="fa-IR" sz="2800" b="1" dirty="0">
                <a:solidFill>
                  <a:srgbClr val="00B050"/>
                </a:solidFill>
                <a:cs typeface="B Nazanin" panose="00000400000000000000" pitchFamily="2" charset="-78"/>
              </a:rPr>
              <a:t>%100 پیشرفت </a:t>
            </a:r>
            <a:r>
              <a:rPr lang="fa-IR" sz="2800" b="1" dirty="0">
                <a:cs typeface="B Nazanin" panose="00000400000000000000" pitchFamily="2" charset="-78"/>
              </a:rPr>
              <a:t>خوداظهاری و ارزیابی انطباق</a:t>
            </a:r>
            <a:endParaRPr lang="en-US" sz="2800" b="1" dirty="0">
              <a:cs typeface="B Nazanin" panose="00000400000000000000" pitchFamily="2" charset="-78"/>
            </a:endParaRPr>
          </a:p>
          <a:p>
            <a:pPr algn="r" rtl="1"/>
            <a:r>
              <a:rPr lang="fa-IR" sz="2800" b="1" dirty="0">
                <a:cs typeface="B Nazanin" panose="00000400000000000000" pitchFamily="2" charset="-78"/>
              </a:rPr>
              <a:t>مدیریت بازرسی با 30 فعالیت و  </a:t>
            </a:r>
            <a:r>
              <a:rPr lang="fa-IR" sz="2800" b="1" dirty="0">
                <a:solidFill>
                  <a:srgbClr val="00B050"/>
                </a:solidFill>
                <a:cs typeface="B Nazanin" panose="00000400000000000000" pitchFamily="2" charset="-78"/>
              </a:rPr>
              <a:t>%100 پیشرفت </a:t>
            </a:r>
            <a:r>
              <a:rPr lang="fa-IR" sz="2800" b="1" dirty="0">
                <a:cs typeface="B Nazanin" panose="00000400000000000000" pitchFamily="2" charset="-78"/>
              </a:rPr>
              <a:t>خوداظهاری و ارزیابی انطباق</a:t>
            </a:r>
            <a:endParaRPr lang="en-US" sz="2800" b="1" dirty="0">
              <a:cs typeface="B Nazanin" panose="00000400000000000000" pitchFamily="2" charset="-78"/>
            </a:endParaRPr>
          </a:p>
          <a:p>
            <a:pPr algn="r" rtl="1"/>
            <a:r>
              <a:rPr lang="fa-IR" sz="2800" b="1" dirty="0">
                <a:cs typeface="B Nazanin" panose="00000400000000000000" pitchFamily="2" charset="-78"/>
              </a:rPr>
              <a:t>حوزه مامایی با 11 فعالیت و  </a:t>
            </a:r>
            <a:r>
              <a:rPr lang="fa-IR" sz="2800" b="1" dirty="0">
                <a:solidFill>
                  <a:srgbClr val="00B050"/>
                </a:solidFill>
                <a:cs typeface="B Nazanin" panose="00000400000000000000" pitchFamily="2" charset="-78"/>
              </a:rPr>
              <a:t>%100پیشرفت </a:t>
            </a:r>
            <a:r>
              <a:rPr lang="fa-IR" sz="2800" b="1" dirty="0">
                <a:cs typeface="B Nazanin" panose="00000400000000000000" pitchFamily="2" charset="-78"/>
              </a:rPr>
              <a:t>خوداظهاری و ارزیابی انطباق</a:t>
            </a:r>
            <a:endParaRPr lang="en-US" sz="2800" b="1" dirty="0">
              <a:cs typeface="B Nazanin" panose="00000400000000000000" pitchFamily="2" charset="-78"/>
            </a:endParaRPr>
          </a:p>
          <a:p>
            <a:r>
              <a:rPr lang="fa-IR" sz="2800" b="1" dirty="0">
                <a:cs typeface="B Nazanin" panose="00000400000000000000" pitchFamily="2" charset="-78"/>
              </a:rPr>
              <a:t>حوزه امنیت غذایی با 11 فعالیت و  </a:t>
            </a:r>
            <a:r>
              <a:rPr lang="fa-IR" sz="2800" b="1" dirty="0">
                <a:solidFill>
                  <a:srgbClr val="00B050"/>
                </a:solidFill>
                <a:cs typeface="B Nazanin" panose="00000400000000000000" pitchFamily="2" charset="-78"/>
              </a:rPr>
              <a:t>%100پیشرفت </a:t>
            </a:r>
            <a:r>
              <a:rPr lang="fa-IR" sz="2800" b="1" dirty="0">
                <a:cs typeface="B Nazanin" panose="00000400000000000000" pitchFamily="2" charset="-78"/>
              </a:rPr>
              <a:t>خوداظهاری و ارزیابی انطباق</a:t>
            </a:r>
            <a:endParaRPr lang="fa-IR" sz="2800" b="1" dirty="0">
              <a:solidFill>
                <a:srgbClr val="00B050"/>
              </a:solidFill>
              <a:cs typeface="B Nazanin" panose="00000400000000000000" pitchFamily="2" charset="-78"/>
            </a:endParaRPr>
          </a:p>
          <a:p>
            <a:pPr algn="r" rtl="1"/>
            <a:r>
              <a:rPr lang="fa-IR" sz="2800" b="1" dirty="0">
                <a:cs typeface="B Nazanin" panose="00000400000000000000" pitchFamily="2" charset="-78"/>
              </a:rPr>
              <a:t>حوزه خیرین سلامت با 26 فعالیت و  </a:t>
            </a:r>
            <a:r>
              <a:rPr lang="fa-IR" sz="2800" b="1" dirty="0">
                <a:solidFill>
                  <a:srgbClr val="00B050"/>
                </a:solidFill>
                <a:cs typeface="B Nazanin" panose="00000400000000000000" pitchFamily="2" charset="-78"/>
              </a:rPr>
              <a:t>%100پیشرفت </a:t>
            </a:r>
            <a:r>
              <a:rPr lang="fa-IR" sz="2600" b="1" dirty="0">
                <a:cs typeface="B Nazanin" panose="00000400000000000000" pitchFamily="2" charset="-78"/>
              </a:rPr>
              <a:t>خوداظهاری و ارزیابی انطباق </a:t>
            </a:r>
          </a:p>
          <a:p>
            <a:r>
              <a:rPr lang="fa-IR" sz="2800" b="1" dirty="0">
                <a:cs typeface="B Nazanin" panose="00000400000000000000" pitchFamily="2" charset="-78"/>
              </a:rPr>
              <a:t>مدیریت روابط عمومی با 5 فعالیت و  </a:t>
            </a:r>
            <a:r>
              <a:rPr lang="fa-IR" sz="2800" b="1" dirty="0">
                <a:solidFill>
                  <a:srgbClr val="00B050"/>
                </a:solidFill>
                <a:cs typeface="B Nazanin" panose="00000400000000000000" pitchFamily="2" charset="-78"/>
              </a:rPr>
              <a:t>%100پیشرفت </a:t>
            </a:r>
            <a:r>
              <a:rPr lang="fa-IR" sz="2600" b="1" dirty="0">
                <a:cs typeface="B Nazanin" panose="00000400000000000000" pitchFamily="2" charset="-78"/>
              </a:rPr>
              <a:t>خوداظهاری و ارزیابی انطباق</a:t>
            </a:r>
          </a:p>
          <a:p>
            <a:r>
              <a:rPr lang="fa-IR" sz="2800" b="1" dirty="0">
                <a:cs typeface="B Nazanin" panose="00000400000000000000" pitchFamily="2" charset="-78"/>
              </a:rPr>
              <a:t>حوزه امور بین الملل با 1 فعالیت و  </a:t>
            </a:r>
            <a:r>
              <a:rPr lang="fa-IR" sz="2800" b="1" dirty="0">
                <a:solidFill>
                  <a:srgbClr val="00B050"/>
                </a:solidFill>
                <a:cs typeface="B Nazanin" panose="00000400000000000000" pitchFamily="2" charset="-78"/>
              </a:rPr>
              <a:t>%100پیشرفت</a:t>
            </a:r>
            <a:r>
              <a:rPr lang="fa-IR" sz="2800" b="1" dirty="0">
                <a:cs typeface="B Nazanin" panose="00000400000000000000" pitchFamily="2" charset="-78"/>
              </a:rPr>
              <a:t> خوداظهاری و ارزیابی انطباق</a:t>
            </a:r>
            <a:endParaRPr lang="en-US" sz="2800" b="1" dirty="0">
              <a:cs typeface="B Nazanin" panose="00000400000000000000" pitchFamily="2" charset="-78"/>
            </a:endParaRPr>
          </a:p>
          <a:p>
            <a:pPr marL="0" indent="0" algn="r">
              <a:buNone/>
            </a:pP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34454716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07264"/>
            <a:ext cx="9473184" cy="950976"/>
          </a:xfrm>
        </p:spPr>
        <p:txBody>
          <a:bodyPr>
            <a:normAutofit fontScale="90000"/>
          </a:bodyPr>
          <a:lstStyle/>
          <a:p>
            <a:pPr algn="r"/>
            <a:r>
              <a:rPr lang="fa-IR" b="1" dirty="0">
                <a:solidFill>
                  <a:srgbClr val="C00000"/>
                </a:solidFill>
                <a:cs typeface="B Nazanin" panose="00000400000000000000" pitchFamily="2" charset="-78"/>
              </a:rPr>
              <a:t>5 حوزه از 18حوزه سازمانی دانشگاه در برنامه عملیاتی 1401 با موفقیت %100 و بدون انحراف نسبت به سال 1400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58784"/>
            <a:ext cx="9887712" cy="5599215"/>
          </a:xfrm>
        </p:spPr>
        <p:txBody>
          <a:bodyPr>
            <a:normAutofit lnSpcReduction="10000"/>
          </a:bodyPr>
          <a:lstStyle/>
          <a:p>
            <a:pPr marL="0" indent="0" algn="r" rtl="1">
              <a:buNone/>
            </a:pPr>
            <a:r>
              <a:rPr lang="fa-IR" b="1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       </a:t>
            </a:r>
            <a:r>
              <a:rPr lang="fa-IR" sz="2800" b="1" u="sng" dirty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نقاط </a:t>
            </a:r>
            <a:r>
              <a:rPr lang="fa-IR" sz="2800" b="1" u="sng" dirty="0">
                <a:solidFill>
                  <a:srgbClr val="92D050"/>
                </a:solidFill>
                <a:cs typeface="B Nazanin" panose="00000400000000000000" pitchFamily="2" charset="-78"/>
              </a:rPr>
              <a:t>قوت </a:t>
            </a:r>
            <a:r>
              <a:rPr lang="fa-IR" sz="2800" b="1" u="sng" dirty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برنامه عملیاتی سلامت دانشگاه درسال1401:</a:t>
            </a:r>
            <a:endParaRPr lang="fa-IR" sz="2800" u="sng" dirty="0">
              <a:solidFill>
                <a:schemeClr val="tx1">
                  <a:lumMod val="95000"/>
                  <a:lumOff val="5000"/>
                </a:schemeClr>
              </a:solidFill>
              <a:cs typeface="B Nazanin" panose="00000400000000000000" pitchFamily="2" charset="-78"/>
            </a:endParaRPr>
          </a:p>
          <a:p>
            <a:pPr lvl="0" algn="r" rtl="1"/>
            <a:r>
              <a:rPr lang="fa-IR" sz="2400" b="1" dirty="0">
                <a:cs typeface="B Nazanin" panose="00000400000000000000" pitchFamily="2" charset="-78"/>
              </a:rPr>
              <a:t>مدیریت بازرسی با %3 وزن برنامه عملیاتی و پیشرفت ارزیابی انطباق حوزه تخصصی</a:t>
            </a:r>
          </a:p>
          <a:p>
            <a:pPr marL="0" lvl="0" indent="0" algn="r" rtl="1">
              <a:buNone/>
            </a:pPr>
            <a:r>
              <a:rPr lang="fa-IR" sz="2400" b="1" dirty="0">
                <a:cs typeface="B Nazanin" panose="00000400000000000000" pitchFamily="2" charset="-78"/>
              </a:rPr>
              <a:t>     </a:t>
            </a:r>
            <a:r>
              <a:rPr lang="fa-IR" sz="2400" b="1" dirty="0">
                <a:solidFill>
                  <a:srgbClr val="00B050"/>
                </a:solidFill>
                <a:cs typeface="B Nazanin" panose="00000400000000000000" pitchFamily="2" charset="-78"/>
              </a:rPr>
              <a:t>% 100و</a:t>
            </a:r>
            <a:r>
              <a:rPr lang="fa-IR" sz="2400" b="1" dirty="0">
                <a:cs typeface="B Nazanin" panose="00000400000000000000" pitchFamily="2" charset="-78"/>
              </a:rPr>
              <a:t> </a:t>
            </a:r>
            <a:r>
              <a:rPr lang="fa-IR" sz="2400" b="1" dirty="0">
                <a:solidFill>
                  <a:srgbClr val="00B050"/>
                </a:solidFill>
                <a:cs typeface="B Nazanin" panose="00000400000000000000" pitchFamily="2" charset="-78"/>
              </a:rPr>
              <a:t>بدون انحراف </a:t>
            </a:r>
            <a:r>
              <a:rPr lang="fa-IR" sz="2400" b="1" dirty="0">
                <a:cs typeface="B Nazanin" panose="00000400000000000000" pitchFamily="2" charset="-78"/>
              </a:rPr>
              <a:t>نسبت به سال 1400</a:t>
            </a:r>
          </a:p>
          <a:p>
            <a:pPr algn="r" rtl="1"/>
            <a:r>
              <a:rPr lang="fa-IR" sz="2400" b="1" dirty="0">
                <a:cs typeface="B Nazanin" panose="00000400000000000000" pitchFamily="2" charset="-78"/>
              </a:rPr>
              <a:t>حوزه مامایی با %1وزن برنامه عملیاتی  و پیشرفت ارزیابی انطباق حوزه تخصصی</a:t>
            </a:r>
          </a:p>
          <a:p>
            <a:pPr marL="0" indent="0" algn="r" rtl="1">
              <a:buNone/>
            </a:pPr>
            <a:r>
              <a:rPr lang="fa-IR" sz="2400" b="1" dirty="0">
                <a:cs typeface="B Nazanin" panose="00000400000000000000" pitchFamily="2" charset="-78"/>
              </a:rPr>
              <a:t>     </a:t>
            </a:r>
            <a:r>
              <a:rPr lang="fa-IR" sz="2400" b="1" dirty="0">
                <a:solidFill>
                  <a:srgbClr val="00B050"/>
                </a:solidFill>
                <a:cs typeface="B Nazanin" panose="00000400000000000000" pitchFamily="2" charset="-78"/>
              </a:rPr>
              <a:t>% 100و</a:t>
            </a:r>
            <a:r>
              <a:rPr lang="fa-IR" sz="2400" b="1" dirty="0">
                <a:cs typeface="B Nazanin" panose="00000400000000000000" pitchFamily="2" charset="-78"/>
              </a:rPr>
              <a:t> </a:t>
            </a:r>
            <a:r>
              <a:rPr lang="fa-IR" sz="2400" b="1" dirty="0">
                <a:solidFill>
                  <a:srgbClr val="00B050"/>
                </a:solidFill>
                <a:cs typeface="B Nazanin" panose="00000400000000000000" pitchFamily="2" charset="-78"/>
              </a:rPr>
              <a:t>بدون انحراف </a:t>
            </a:r>
            <a:r>
              <a:rPr lang="fa-IR" sz="2400" b="1" dirty="0">
                <a:cs typeface="B Nazanin" panose="00000400000000000000" pitchFamily="2" charset="-78"/>
              </a:rPr>
              <a:t>نسبت به سال 1400</a:t>
            </a:r>
          </a:p>
          <a:p>
            <a:pPr lvl="0" algn="r" rtl="1"/>
            <a:r>
              <a:rPr lang="fa-IR" sz="2400" b="1" dirty="0">
                <a:cs typeface="B Nazanin" panose="00000400000000000000" pitchFamily="2" charset="-78"/>
              </a:rPr>
              <a:t>مرکز اجتماعی و  مشارکت های مردمی( خیرین سلامت) با %2 وزن برنامه عملیاتی و </a:t>
            </a:r>
          </a:p>
          <a:p>
            <a:pPr marL="0" lvl="0" indent="0" algn="r" rtl="1">
              <a:buNone/>
            </a:pPr>
            <a:r>
              <a:rPr lang="fa-IR" sz="2400" b="1" dirty="0">
                <a:cs typeface="B Nazanin" panose="00000400000000000000" pitchFamily="2" charset="-78"/>
              </a:rPr>
              <a:t>    پیشرفت ارزیابی انطباق حوزه تخصصی </a:t>
            </a:r>
            <a:r>
              <a:rPr lang="fa-IR" sz="2400" b="1" dirty="0">
                <a:solidFill>
                  <a:srgbClr val="00B050"/>
                </a:solidFill>
                <a:cs typeface="B Nazanin" panose="00000400000000000000" pitchFamily="2" charset="-78"/>
              </a:rPr>
              <a:t>% 100و</a:t>
            </a:r>
            <a:r>
              <a:rPr lang="fa-IR" sz="2400" b="1" dirty="0">
                <a:cs typeface="B Nazanin" panose="00000400000000000000" pitchFamily="2" charset="-78"/>
              </a:rPr>
              <a:t> </a:t>
            </a:r>
            <a:r>
              <a:rPr lang="fa-IR" sz="2400" b="1" dirty="0">
                <a:solidFill>
                  <a:srgbClr val="00B050"/>
                </a:solidFill>
                <a:cs typeface="B Nazanin" panose="00000400000000000000" pitchFamily="2" charset="-78"/>
              </a:rPr>
              <a:t>بدون انحراف </a:t>
            </a:r>
            <a:r>
              <a:rPr lang="fa-IR" sz="2400" b="1" dirty="0">
                <a:cs typeface="B Nazanin" panose="00000400000000000000" pitchFamily="2" charset="-78"/>
              </a:rPr>
              <a:t>نسبت به سال 1400 </a:t>
            </a:r>
            <a:endParaRPr lang="en-US" sz="2400" b="1" dirty="0">
              <a:cs typeface="B Nazanin" panose="00000400000000000000" pitchFamily="2" charset="-78"/>
            </a:endParaRPr>
          </a:p>
          <a:p>
            <a:pPr lvl="0" algn="r" rtl="1"/>
            <a:r>
              <a:rPr lang="fa-IR" sz="2400" b="1" dirty="0">
                <a:cs typeface="B Nazanin" panose="00000400000000000000" pitchFamily="2" charset="-78"/>
              </a:rPr>
              <a:t>مرکز اجتماعی و  مشارکت های مردمی( امنیت غذایی) با %2 وزن برنامه عملیاتی و </a:t>
            </a:r>
          </a:p>
          <a:p>
            <a:pPr marL="0" lvl="0" indent="0" algn="r" rtl="1">
              <a:buNone/>
            </a:pPr>
            <a:r>
              <a:rPr lang="fa-IR" sz="2400" b="1" dirty="0">
                <a:cs typeface="B Nazanin" panose="00000400000000000000" pitchFamily="2" charset="-78"/>
              </a:rPr>
              <a:t>    پیشرفت ارزیابی انطباق حوزه تخصصی </a:t>
            </a:r>
            <a:r>
              <a:rPr lang="fa-IR" sz="2400" b="1" dirty="0">
                <a:solidFill>
                  <a:srgbClr val="00B050"/>
                </a:solidFill>
                <a:cs typeface="B Nazanin" panose="00000400000000000000" pitchFamily="2" charset="-78"/>
              </a:rPr>
              <a:t>% 100و بدون انحراف </a:t>
            </a:r>
            <a:r>
              <a:rPr lang="fa-IR" sz="2400" b="1" dirty="0">
                <a:cs typeface="B Nazanin" panose="00000400000000000000" pitchFamily="2" charset="-78"/>
              </a:rPr>
              <a:t>نسبت به سال1400</a:t>
            </a:r>
          </a:p>
          <a:p>
            <a:pPr lvl="0" algn="r" rtl="1"/>
            <a:r>
              <a:rPr lang="fa-IR" sz="2400" b="1" dirty="0">
                <a:cs typeface="B Nazanin" panose="00000400000000000000" pitchFamily="2" charset="-78"/>
              </a:rPr>
              <a:t> حوزه امور بین الملل با %2 وزن برنامه عملیاتی و پیشرفت ارزیابی انطباق حوزه تخصصی </a:t>
            </a:r>
          </a:p>
          <a:p>
            <a:pPr marL="0" lvl="0" indent="0" algn="r" rtl="1">
              <a:buNone/>
            </a:pPr>
            <a:r>
              <a:rPr lang="fa-IR" sz="2400" b="1" dirty="0">
                <a:solidFill>
                  <a:srgbClr val="00B050"/>
                </a:solidFill>
                <a:cs typeface="B Nazanin" panose="00000400000000000000" pitchFamily="2" charset="-78"/>
              </a:rPr>
              <a:t>% 100و بدون انحراف </a:t>
            </a:r>
            <a:r>
              <a:rPr lang="fa-IR" sz="2400" b="1" dirty="0">
                <a:cs typeface="B Nazanin" panose="00000400000000000000" pitchFamily="2" charset="-78"/>
              </a:rPr>
              <a:t>نسبت به سال1400</a:t>
            </a:r>
          </a:p>
          <a:p>
            <a:pPr marL="0" indent="0">
              <a:buNone/>
            </a:pPr>
            <a:r>
              <a:rPr lang="fa-IR" sz="2400" b="1" dirty="0">
                <a:cs typeface="B Nazanin" panose="00000400000000000000" pitchFamily="2" charset="-78"/>
              </a:rPr>
              <a:t> </a:t>
            </a:r>
          </a:p>
          <a:p>
            <a:pPr algn="r" rtl="1"/>
            <a:endParaRPr lang="en-US" dirty="0"/>
          </a:p>
          <a:p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725100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66674"/>
            <a:ext cx="9656064" cy="883351"/>
          </a:xfrm>
        </p:spPr>
        <p:txBody>
          <a:bodyPr>
            <a:noAutofit/>
          </a:bodyPr>
          <a:lstStyle/>
          <a:p>
            <a:pPr algn="r"/>
            <a:r>
              <a:rPr lang="fa-IR" sz="3200" b="1" dirty="0">
                <a:solidFill>
                  <a:srgbClr val="C00000"/>
                </a:solidFill>
                <a:cs typeface="B Nazanin" panose="00000400000000000000" pitchFamily="2" charset="-78"/>
              </a:rPr>
              <a:t>پیشرفت ارزیابی انطباق7 حوزه از 18حوزه سازمانی دانشگاه دربرنامه عملیاتی سال 1401نسبت به سال 1400</a:t>
            </a:r>
            <a:endParaRPr lang="fa-IR" sz="3200" b="1" dirty="0"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399"/>
            <a:ext cx="9849678" cy="5562599"/>
          </a:xfrm>
        </p:spPr>
        <p:txBody>
          <a:bodyPr>
            <a:normAutofit fontScale="55000" lnSpcReduction="20000"/>
          </a:bodyPr>
          <a:lstStyle/>
          <a:p>
            <a:pPr marL="0" indent="0" algn="r" rtl="1">
              <a:buNone/>
            </a:pPr>
            <a:r>
              <a:rPr lang="fa-IR" sz="5900" b="1" u="sng" dirty="0">
                <a:solidFill>
                  <a:srgbClr val="92D050"/>
                </a:solidFill>
                <a:cs typeface="B Nasim" panose="00000700000000000000" pitchFamily="2" charset="-78"/>
              </a:rPr>
              <a:t> </a:t>
            </a:r>
            <a:r>
              <a:rPr lang="fa-IR" sz="4600" b="1" u="sng" dirty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نقاط </a:t>
            </a:r>
            <a:r>
              <a:rPr lang="fa-IR" sz="4600" b="1" u="sng" dirty="0">
                <a:solidFill>
                  <a:srgbClr val="92D050"/>
                </a:solidFill>
                <a:cs typeface="B Nazanin" panose="00000400000000000000" pitchFamily="2" charset="-78"/>
              </a:rPr>
              <a:t>قوت </a:t>
            </a:r>
            <a:r>
              <a:rPr lang="fa-IR" sz="4600" b="1" u="sng" dirty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برنامه عملیاتی اقدام مشترک دانشگاه درسال 1401:</a:t>
            </a:r>
            <a:endParaRPr lang="fa-IR" sz="4600" b="1" u="sng" dirty="0">
              <a:cs typeface="B Nazanin" panose="00000400000000000000" pitchFamily="2" charset="-78"/>
            </a:endParaRPr>
          </a:p>
          <a:p>
            <a:pPr algn="r" rtl="1"/>
            <a:r>
              <a:rPr lang="fa-IR" sz="3800" b="1" dirty="0">
                <a:cs typeface="B Nazanin" panose="00000400000000000000" pitchFamily="2" charset="-78"/>
              </a:rPr>
              <a:t>معاونت بهداشتی با %15 وزن برنامه عملیاتی وپیشرفت ارزیابی انطباق تخصصی % 98.69 ورشد </a:t>
            </a:r>
            <a:r>
              <a:rPr lang="fa-IR" sz="3800" b="1" dirty="0">
                <a:solidFill>
                  <a:srgbClr val="00B050"/>
                </a:solidFill>
                <a:cs typeface="B Nazanin" panose="00000400000000000000" pitchFamily="2" charset="-78"/>
              </a:rPr>
              <a:t>% 51.+</a:t>
            </a:r>
            <a:r>
              <a:rPr lang="fa-IR" sz="3800" b="1" dirty="0">
                <a:solidFill>
                  <a:srgbClr val="92D050"/>
                </a:solidFill>
                <a:cs typeface="B Nazanin" panose="00000400000000000000" pitchFamily="2" charset="-78"/>
              </a:rPr>
              <a:t> </a:t>
            </a:r>
            <a:r>
              <a:rPr lang="fa-IR" sz="3800" b="1" dirty="0">
                <a:cs typeface="B Nazanin" panose="00000400000000000000" pitchFamily="2" charset="-78"/>
              </a:rPr>
              <a:t>نسبت به سال 1400</a:t>
            </a:r>
          </a:p>
          <a:p>
            <a:r>
              <a:rPr lang="fa-IR" sz="4000" b="1" dirty="0">
                <a:cs typeface="B Nazanin" panose="00000400000000000000" pitchFamily="2" charset="-78"/>
              </a:rPr>
              <a:t>معاونت درمان با %12وزن برنامه عملیاتی و پیشرفت  ارزیابی انطباق حوزه تخصصی% 94.74 و رشد  </a:t>
            </a:r>
            <a:r>
              <a:rPr lang="fa-IR" sz="4000" b="1" dirty="0">
                <a:solidFill>
                  <a:srgbClr val="00B050"/>
                </a:solidFill>
                <a:cs typeface="B Nazanin" panose="00000400000000000000" pitchFamily="2" charset="-78"/>
              </a:rPr>
              <a:t>%75.+ </a:t>
            </a:r>
            <a:r>
              <a:rPr lang="fa-IR" sz="4000" b="1" dirty="0">
                <a:cs typeface="B Nazanin" panose="00000400000000000000" pitchFamily="2" charset="-78"/>
              </a:rPr>
              <a:t>نسبت به سال 1400</a:t>
            </a:r>
            <a:endParaRPr lang="fa-IR" sz="3800" b="1" dirty="0">
              <a:solidFill>
                <a:srgbClr val="92D050"/>
              </a:solidFill>
              <a:cs typeface="B Nazanin" panose="00000400000000000000" pitchFamily="2" charset="-78"/>
            </a:endParaRPr>
          </a:p>
          <a:p>
            <a:pPr lvl="0" algn="r" rtl="1"/>
            <a:r>
              <a:rPr lang="fa-IR" sz="4000" b="1" dirty="0">
                <a:cs typeface="B Nazanin" panose="00000400000000000000" pitchFamily="2" charset="-78"/>
              </a:rPr>
              <a:t> </a:t>
            </a:r>
            <a:r>
              <a:rPr lang="fa-IR" sz="3800" b="1" dirty="0">
                <a:cs typeface="B Nazanin" panose="00000400000000000000" pitchFamily="2" charset="-78"/>
              </a:rPr>
              <a:t>معاونت آموزشی با %7 وزن برنامه عملیاتی وپیشرفت ارزیابی انطباق  تخصصی % 99.71 و رشد </a:t>
            </a:r>
            <a:r>
              <a:rPr lang="fa-IR" sz="3800" b="1" dirty="0">
                <a:solidFill>
                  <a:srgbClr val="00B050"/>
                </a:solidFill>
                <a:cs typeface="B Nazanin" panose="00000400000000000000" pitchFamily="2" charset="-78"/>
              </a:rPr>
              <a:t>%29.+</a:t>
            </a:r>
            <a:r>
              <a:rPr lang="fa-IR" sz="3800" b="1" dirty="0">
                <a:solidFill>
                  <a:srgbClr val="92D050"/>
                </a:solidFill>
                <a:cs typeface="B Nazanin" panose="00000400000000000000" pitchFamily="2" charset="-78"/>
              </a:rPr>
              <a:t> </a:t>
            </a:r>
            <a:r>
              <a:rPr lang="fa-IR" sz="3800" b="1" dirty="0">
                <a:cs typeface="B Nazanin" panose="00000400000000000000" pitchFamily="2" charset="-78"/>
              </a:rPr>
              <a:t>نسبت به سال 1400 </a:t>
            </a:r>
            <a:endParaRPr lang="en-US" sz="3800" b="1" dirty="0">
              <a:cs typeface="B Nazanin" panose="00000400000000000000" pitchFamily="2" charset="-78"/>
            </a:endParaRPr>
          </a:p>
          <a:p>
            <a:pPr algn="r" rtl="1"/>
            <a:r>
              <a:rPr lang="fa-IR" sz="3800" b="1" dirty="0">
                <a:cs typeface="B Nazanin" panose="00000400000000000000" pitchFamily="2" charset="-78"/>
              </a:rPr>
              <a:t>معاونت توسعه با %10  وزن برنامه عملیاتی وارزیابی انطباق تخصصی % 93.07 و رشد </a:t>
            </a:r>
            <a:r>
              <a:rPr lang="fa-IR" sz="3800" b="1" dirty="0">
                <a:solidFill>
                  <a:srgbClr val="00B050"/>
                </a:solidFill>
                <a:cs typeface="B Nazanin" panose="00000400000000000000" pitchFamily="2" charset="-78"/>
              </a:rPr>
              <a:t>%1.56+  </a:t>
            </a:r>
            <a:r>
              <a:rPr lang="fa-IR" sz="3800" b="1" dirty="0">
                <a:cs typeface="B Nazanin" panose="00000400000000000000" pitchFamily="2" charset="-78"/>
              </a:rPr>
              <a:t>نسبت به سال 1400 </a:t>
            </a:r>
          </a:p>
          <a:p>
            <a:pPr algn="r" rtl="1"/>
            <a:r>
              <a:rPr lang="fa-IR" sz="3800" b="1" dirty="0">
                <a:cs typeface="B Nazanin" panose="00000400000000000000" pitchFamily="2" charset="-78"/>
              </a:rPr>
              <a:t>معاونت غذا و دارو با %9 وزن برنامه عملیاتی وپیشرفت ارزیابی انطباق تخصصی % 100 و رشد </a:t>
            </a:r>
            <a:r>
              <a:rPr lang="fa-IR" sz="3800" b="1" dirty="0">
                <a:solidFill>
                  <a:srgbClr val="00B050"/>
                </a:solidFill>
                <a:cs typeface="B Nazanin" panose="00000400000000000000" pitchFamily="2" charset="-78"/>
              </a:rPr>
              <a:t>%1.+ </a:t>
            </a:r>
            <a:r>
              <a:rPr lang="fa-IR" sz="3800" b="1" dirty="0">
                <a:cs typeface="B Nazanin" panose="00000400000000000000" pitchFamily="2" charset="-78"/>
              </a:rPr>
              <a:t>نسبت به سال 1400</a:t>
            </a:r>
            <a:endParaRPr lang="fa-IR" sz="3800" b="1" dirty="0">
              <a:solidFill>
                <a:srgbClr val="92D050"/>
              </a:solidFill>
              <a:cs typeface="B Nazanin" panose="00000400000000000000" pitchFamily="2" charset="-78"/>
            </a:endParaRPr>
          </a:p>
          <a:p>
            <a:r>
              <a:rPr lang="fa-IR" sz="4000" b="1" dirty="0">
                <a:cs typeface="B Nazanin" panose="00000400000000000000" pitchFamily="2" charset="-78"/>
              </a:rPr>
              <a:t>مدیریت حقوقی با %3 وزن برنامه عملیاتی و پیشرفت ارزیابی انطباق حوزه تخصصی % 98.02 و رشد  </a:t>
            </a:r>
            <a:r>
              <a:rPr lang="fa-IR" sz="4000" b="1" dirty="0">
                <a:solidFill>
                  <a:srgbClr val="00B050"/>
                </a:solidFill>
                <a:cs typeface="B Nazanin" panose="00000400000000000000" pitchFamily="2" charset="-78"/>
              </a:rPr>
              <a:t>%3.94+ </a:t>
            </a:r>
            <a:r>
              <a:rPr lang="fa-IR" sz="4000" b="1" dirty="0">
                <a:cs typeface="B Nazanin" panose="00000400000000000000" pitchFamily="2" charset="-78"/>
              </a:rPr>
              <a:t>نسبت به سال 1400</a:t>
            </a:r>
          </a:p>
          <a:p>
            <a:r>
              <a:rPr lang="fa-IR" sz="3800" b="1" dirty="0">
                <a:cs typeface="B Nazanin" panose="00000400000000000000" pitchFamily="2" charset="-78"/>
              </a:rPr>
              <a:t>مدیریت روابط عمومی با %1 وزن برنامه عملیاتی و ارزیابی انطباق تخصصی  % 100 و رشد </a:t>
            </a:r>
            <a:r>
              <a:rPr lang="fa-IR" sz="3800" b="1" dirty="0">
                <a:solidFill>
                  <a:srgbClr val="00B050"/>
                </a:solidFill>
                <a:cs typeface="B Nazanin" panose="00000400000000000000" pitchFamily="2" charset="-78"/>
              </a:rPr>
              <a:t>%1.07+ </a:t>
            </a:r>
            <a:r>
              <a:rPr lang="fa-IR" sz="3800" b="1" dirty="0">
                <a:cs typeface="B Nazanin" panose="00000400000000000000" pitchFamily="2" charset="-78"/>
              </a:rPr>
              <a:t>نسبت به سال 1400</a:t>
            </a:r>
          </a:p>
          <a:p>
            <a:pPr algn="r" rtl="1"/>
            <a:endParaRPr lang="fa-IR" sz="3800" b="1" dirty="0">
              <a:solidFill>
                <a:srgbClr val="92D050"/>
              </a:solidFill>
              <a:cs typeface="B Nazanin" panose="00000400000000000000" pitchFamily="2" charset="-78"/>
            </a:endParaRPr>
          </a:p>
          <a:p>
            <a:pPr lvl="0" algn="r" rtl="1"/>
            <a:endParaRPr lang="fa-IR" dirty="0"/>
          </a:p>
          <a:p>
            <a:pPr marL="0" lvl="0" indent="0" algn="r" rtl="1">
              <a:buNone/>
            </a:pPr>
            <a:endParaRPr lang="fa-IR" dirty="0"/>
          </a:p>
          <a:p>
            <a:pPr lvl="0" algn="r" rtl="1"/>
            <a:endParaRPr lang="fa-IR" dirty="0"/>
          </a:p>
          <a:p>
            <a:pPr lvl="0" algn="r" rtl="1"/>
            <a:endParaRPr lang="fa-IR" dirty="0"/>
          </a:p>
          <a:p>
            <a:pPr lvl="0" algn="r" rtl="1"/>
            <a:endParaRPr lang="en-US" dirty="0"/>
          </a:p>
          <a:p>
            <a:pPr lvl="0" algn="r" rtl="1"/>
            <a:endParaRPr lang="fa-IR" dirty="0"/>
          </a:p>
          <a:p>
            <a:pPr lvl="0" algn="r" rtl="1"/>
            <a:endParaRPr lang="en-US" dirty="0"/>
          </a:p>
          <a:p>
            <a:pPr algn="r"/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2753452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42875"/>
            <a:ext cx="9274002" cy="1056534"/>
          </a:xfrm>
        </p:spPr>
        <p:txBody>
          <a:bodyPr>
            <a:noAutofit/>
          </a:bodyPr>
          <a:lstStyle/>
          <a:p>
            <a:pPr algn="r"/>
            <a:r>
              <a:rPr lang="fa-IR" b="1" dirty="0">
                <a:solidFill>
                  <a:srgbClr val="C00000"/>
                </a:solidFill>
                <a:cs typeface="B Nazanin" panose="00000400000000000000" pitchFamily="2" charset="-78"/>
              </a:rPr>
              <a:t>ارزیابی انطباق 6</a:t>
            </a:r>
            <a:r>
              <a:rPr lang="fa-IR" sz="3200" b="1" dirty="0">
                <a:solidFill>
                  <a:srgbClr val="C00000"/>
                </a:solidFill>
                <a:cs typeface="B Nazanin" panose="00000400000000000000" pitchFamily="2" charset="-78"/>
              </a:rPr>
              <a:t> حوزه از 19حوزه سازمانی دانشگاه در برنامه عملیاتی 1401 با انحراف نسبت به سال 1400</a:t>
            </a:r>
            <a:endParaRPr lang="fa-IR" sz="3200" b="1" dirty="0"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23975"/>
            <a:ext cx="9640958" cy="5534024"/>
          </a:xfrm>
        </p:spPr>
        <p:txBody>
          <a:bodyPr>
            <a:normAutofit fontScale="77500" lnSpcReduction="20000"/>
          </a:bodyPr>
          <a:lstStyle/>
          <a:p>
            <a:pPr marL="0" indent="0" algn="r" rtl="1">
              <a:buNone/>
            </a:pPr>
            <a:r>
              <a:rPr lang="fa-IR" sz="1900" b="1" dirty="0">
                <a:solidFill>
                  <a:srgbClr val="FF0000"/>
                </a:solidFill>
              </a:rPr>
              <a:t>          </a:t>
            </a:r>
            <a:r>
              <a:rPr lang="fa-IR" sz="3000" b="1" u="sng" dirty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نقاط</a:t>
            </a:r>
            <a:r>
              <a:rPr lang="fa-IR" sz="3000" b="1" u="sng" dirty="0">
                <a:solidFill>
                  <a:srgbClr val="FF0000"/>
                </a:solidFill>
                <a:cs typeface="B Nazanin" panose="00000400000000000000" pitchFamily="2" charset="-78"/>
              </a:rPr>
              <a:t> ضعف </a:t>
            </a:r>
            <a:r>
              <a:rPr lang="fa-IR" sz="3000" b="1" u="sng" dirty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برنامه عملیاتی مشترک دانشگاه در سال 1400</a:t>
            </a:r>
            <a:endParaRPr lang="fa-IR" sz="3000" u="sng" dirty="0">
              <a:cs typeface="B Nazanin" panose="00000400000000000000" pitchFamily="2" charset="-78"/>
            </a:endParaRPr>
          </a:p>
          <a:p>
            <a:pPr algn="r" rtl="1"/>
            <a:r>
              <a:rPr lang="fa-IR" sz="2600" b="1" dirty="0">
                <a:cs typeface="B Nazanin" panose="00000400000000000000" pitchFamily="2" charset="-78"/>
              </a:rPr>
              <a:t>پدافند غیر عامل با %1 وزن برنامه عملیاتی و پیشرفت ارزیابی انطباق حوزه تخصصی </a:t>
            </a:r>
          </a:p>
          <a:p>
            <a:pPr marL="0" indent="0" algn="r" rtl="1">
              <a:buNone/>
            </a:pPr>
            <a:r>
              <a:rPr lang="fa-IR" sz="2600" b="1" dirty="0">
                <a:cs typeface="B Nazanin" panose="00000400000000000000" pitchFamily="2" charset="-78"/>
              </a:rPr>
              <a:t>     % 38.77 و انحراف</a:t>
            </a:r>
            <a:r>
              <a:rPr lang="fa-IR" sz="2800" b="1" dirty="0">
                <a:solidFill>
                  <a:srgbClr val="FF0000"/>
                </a:solidFill>
                <a:cs typeface="B Nazanin" panose="00000400000000000000" pitchFamily="2" charset="-78"/>
              </a:rPr>
              <a:t> %63.35-</a:t>
            </a:r>
            <a:r>
              <a:rPr lang="fa-IR" sz="2600" b="1" dirty="0">
                <a:cs typeface="B Nazanin" panose="00000400000000000000" pitchFamily="2" charset="-78"/>
              </a:rPr>
              <a:t> نسبت به سال 1400و 1399</a:t>
            </a:r>
          </a:p>
          <a:p>
            <a:pPr lvl="0" algn="r" rtl="1"/>
            <a:r>
              <a:rPr lang="fa-IR" sz="2600" b="1" dirty="0">
                <a:cs typeface="B Nazanin" panose="00000400000000000000" pitchFamily="2" charset="-78"/>
              </a:rPr>
              <a:t>مدیریت اورژانس با  %2 وزن برنامه عملیاتی و پیشرفت ارزیابی انطباق حوزه تخصصی </a:t>
            </a:r>
          </a:p>
          <a:p>
            <a:pPr marL="0" lvl="0" indent="0" algn="r" rtl="1">
              <a:buNone/>
            </a:pPr>
            <a:r>
              <a:rPr lang="fa-IR" sz="2600" b="1" dirty="0">
                <a:cs typeface="B Nazanin" panose="00000400000000000000" pitchFamily="2" charset="-78"/>
              </a:rPr>
              <a:t>      % 93.71 و انحراف  </a:t>
            </a:r>
            <a:r>
              <a:rPr lang="fa-IR" sz="2600" b="1" dirty="0">
                <a:solidFill>
                  <a:srgbClr val="FF0000"/>
                </a:solidFill>
                <a:cs typeface="B Nazanin" panose="00000400000000000000" pitchFamily="2" charset="-78"/>
              </a:rPr>
              <a:t>%3.77- </a:t>
            </a:r>
            <a:r>
              <a:rPr lang="fa-IR" sz="2600" b="1" dirty="0">
                <a:cs typeface="B Nazanin" panose="00000400000000000000" pitchFamily="2" charset="-78"/>
              </a:rPr>
              <a:t>نسبت به سال 1400  </a:t>
            </a:r>
          </a:p>
          <a:p>
            <a:pPr lvl="0" algn="r" rtl="1"/>
            <a:r>
              <a:rPr lang="fa-IR" sz="2600" b="1" dirty="0">
                <a:cs typeface="B Nazanin" panose="00000400000000000000" pitchFamily="2" charset="-78"/>
              </a:rPr>
              <a:t>مدیریت پرستاری  با  %3 وزن برنامه عملیاتی و پیشرفت ارزیابی انطباق حوزه تخصصی </a:t>
            </a:r>
          </a:p>
          <a:p>
            <a:pPr marL="0" lvl="0" indent="0" algn="r" rtl="1">
              <a:buNone/>
            </a:pPr>
            <a:r>
              <a:rPr lang="fa-IR" sz="2600" b="1" dirty="0">
                <a:cs typeface="B Nazanin" panose="00000400000000000000" pitchFamily="2" charset="-78"/>
              </a:rPr>
              <a:t>      % 99.50 و انحراف  </a:t>
            </a:r>
            <a:r>
              <a:rPr lang="fa-IR" sz="2600" b="1" dirty="0">
                <a:solidFill>
                  <a:srgbClr val="FF0000"/>
                </a:solidFill>
                <a:cs typeface="B Nazanin" panose="00000400000000000000" pitchFamily="2" charset="-78"/>
              </a:rPr>
              <a:t>%50.- </a:t>
            </a:r>
            <a:r>
              <a:rPr lang="fa-IR" sz="2600" b="1" dirty="0">
                <a:cs typeface="B Nazanin" panose="00000400000000000000" pitchFamily="2" charset="-78"/>
              </a:rPr>
              <a:t>نسبت به سال 1400  </a:t>
            </a:r>
            <a:endParaRPr lang="en-US" sz="2600" b="1" dirty="0">
              <a:cs typeface="B Nazanin" panose="00000400000000000000" pitchFamily="2" charset="-78"/>
            </a:endParaRPr>
          </a:p>
          <a:p>
            <a:pPr lvl="0" algn="r" rtl="1"/>
            <a:r>
              <a:rPr lang="fa-IR" sz="2600" b="1" dirty="0">
                <a:cs typeface="B Nazanin" panose="00000400000000000000" pitchFamily="2" charset="-78"/>
              </a:rPr>
              <a:t>مدیریت حراست با  %3 وزن برنامه عملیاتی و پیشرفت ارزیابی انطباق حوزه تخصصی </a:t>
            </a:r>
          </a:p>
          <a:p>
            <a:pPr marL="0" lvl="0" indent="0" algn="r" rtl="1">
              <a:buNone/>
            </a:pPr>
            <a:r>
              <a:rPr lang="fa-IR" sz="2600" b="1" dirty="0">
                <a:cs typeface="B Nazanin" panose="00000400000000000000" pitchFamily="2" charset="-78"/>
              </a:rPr>
              <a:t>      % 98.03 و انحراف  </a:t>
            </a:r>
            <a:r>
              <a:rPr lang="fa-IR" sz="2600" b="1" dirty="0">
                <a:solidFill>
                  <a:srgbClr val="FF0000"/>
                </a:solidFill>
                <a:cs typeface="B Nazanin" panose="00000400000000000000" pitchFamily="2" charset="-78"/>
              </a:rPr>
              <a:t>%1.77- </a:t>
            </a:r>
            <a:r>
              <a:rPr lang="fa-IR" sz="2600" b="1" dirty="0">
                <a:cs typeface="B Nazanin" panose="00000400000000000000" pitchFamily="2" charset="-78"/>
              </a:rPr>
              <a:t>نسبت به سال 1400  </a:t>
            </a:r>
          </a:p>
          <a:p>
            <a:pPr lvl="0" algn="r" rtl="1"/>
            <a:r>
              <a:rPr lang="fa-IR" sz="2600" b="1" dirty="0">
                <a:cs typeface="B Nazanin" panose="00000400000000000000" pitchFamily="2" charset="-78"/>
              </a:rPr>
              <a:t>طب سنتی با  %2وزن برنامه عملیاتی و پیشرفت ارزیابی انطباق حوزه تخصصی </a:t>
            </a:r>
          </a:p>
          <a:p>
            <a:pPr marL="0" lvl="0" indent="0" algn="r" rtl="1">
              <a:buNone/>
            </a:pPr>
            <a:r>
              <a:rPr lang="fa-IR" sz="2600" b="1" dirty="0">
                <a:cs typeface="B Nazanin" panose="00000400000000000000" pitchFamily="2" charset="-78"/>
              </a:rPr>
              <a:t>      % 98.95 و انحراف  </a:t>
            </a:r>
            <a:r>
              <a:rPr lang="fa-IR" sz="2600" b="1" dirty="0">
                <a:solidFill>
                  <a:srgbClr val="FF0000"/>
                </a:solidFill>
                <a:cs typeface="B Nazanin" panose="00000400000000000000" pitchFamily="2" charset="-78"/>
              </a:rPr>
              <a:t>%1.05- </a:t>
            </a:r>
            <a:r>
              <a:rPr lang="fa-IR" sz="2600" b="1" dirty="0">
                <a:cs typeface="B Nazanin" panose="00000400000000000000" pitchFamily="2" charset="-78"/>
              </a:rPr>
              <a:t>نسبت به سال 1400  </a:t>
            </a:r>
          </a:p>
          <a:p>
            <a:pPr algn="r" rtl="1"/>
            <a:r>
              <a:rPr lang="fa-IR" sz="2600" b="1" dirty="0">
                <a:cs typeface="B Nazanin" panose="00000400000000000000" pitchFamily="2" charset="-78"/>
              </a:rPr>
              <a:t>معاونت تحقیقات و فناوری با 8% وزن برنامه عملیاتی و پیشرفت  ارزیابی انطباق حوزه </a:t>
            </a:r>
          </a:p>
          <a:p>
            <a:pPr marL="0" indent="0" algn="r" rtl="1">
              <a:buNone/>
            </a:pPr>
            <a:r>
              <a:rPr lang="fa-IR" sz="2600" b="1" dirty="0">
                <a:cs typeface="B Nazanin" panose="00000400000000000000" pitchFamily="2" charset="-78"/>
              </a:rPr>
              <a:t>     تخصصی% 90.11 و انحراف </a:t>
            </a:r>
            <a:r>
              <a:rPr lang="fa-IR" sz="2600" b="1" dirty="0">
                <a:solidFill>
                  <a:srgbClr val="FF0000"/>
                </a:solidFill>
                <a:cs typeface="B Nazanin" panose="00000400000000000000" pitchFamily="2" charset="-78"/>
              </a:rPr>
              <a:t>%7.45-</a:t>
            </a:r>
            <a:r>
              <a:rPr lang="fa-IR" sz="2600" b="1" dirty="0">
                <a:cs typeface="B Nazanin" panose="00000400000000000000" pitchFamily="2" charset="-78"/>
              </a:rPr>
              <a:t> نسبت به سال 1400</a:t>
            </a:r>
            <a:endParaRPr lang="en-US" sz="2600" b="1" dirty="0">
              <a:cs typeface="B Nazanin" panose="00000400000000000000" pitchFamily="2" charset="-78"/>
            </a:endParaRPr>
          </a:p>
          <a:p>
            <a:pPr lvl="0" algn="r" rtl="1"/>
            <a:endParaRPr lang="fa-IR" dirty="0"/>
          </a:p>
          <a:p>
            <a:pPr marL="0" lvl="0" indent="0" algn="r" rtl="1">
              <a:buNone/>
            </a:pPr>
            <a:r>
              <a:rPr lang="fa-IR" dirty="0"/>
              <a:t> </a:t>
            </a:r>
            <a:endParaRPr lang="en-US" dirty="0"/>
          </a:p>
          <a:p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4162790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" y="90772"/>
            <a:ext cx="9466728" cy="994316"/>
          </a:xfrm>
        </p:spPr>
        <p:txBody>
          <a:bodyPr>
            <a:normAutofit fontScale="90000"/>
          </a:bodyPr>
          <a:lstStyle/>
          <a:p>
            <a:pPr algn="r"/>
            <a:r>
              <a:rPr lang="fa-IR" b="1" dirty="0">
                <a:solidFill>
                  <a:srgbClr val="C00000"/>
                </a:solidFill>
                <a:cs typeface="B Nazanin" panose="00000400000000000000" pitchFamily="2" charset="-78"/>
              </a:rPr>
              <a:t> پیشرفت خوداظهاری برنامه عملیاتی دانشگاه های مراکز استان ها در سال 1401</a:t>
            </a:r>
            <a:endParaRPr lang="fa-IR" sz="3300" b="1" dirty="0">
              <a:solidFill>
                <a:srgbClr val="C00000"/>
              </a:solidFill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85087"/>
            <a:ext cx="9802905" cy="5772913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fa-IR" b="1" dirty="0">
                <a:solidFill>
                  <a:srgbClr val="92D050"/>
                </a:solidFill>
              </a:rPr>
              <a:t>          </a:t>
            </a:r>
          </a:p>
          <a:p>
            <a:pPr marL="0" indent="0" algn="r">
              <a:buNone/>
            </a:pPr>
            <a:r>
              <a:rPr lang="fa-IR" sz="2000" b="1" dirty="0"/>
              <a:t>1: </a:t>
            </a:r>
            <a:r>
              <a:rPr lang="fa-IR" sz="3200" b="1" dirty="0">
                <a:cs typeface="B Nazanin" panose="00000400000000000000" pitchFamily="2" charset="-78"/>
              </a:rPr>
              <a:t>دانشگاه علوم پزشکی همدان با 1436 فعالیت و خوداظهاری </a:t>
            </a:r>
            <a:r>
              <a:rPr lang="fa-IR" sz="3200" b="1" dirty="0">
                <a:solidFill>
                  <a:srgbClr val="00B050"/>
                </a:solidFill>
                <a:cs typeface="B Nazanin" panose="00000400000000000000" pitchFamily="2" charset="-78"/>
              </a:rPr>
              <a:t>%100</a:t>
            </a:r>
          </a:p>
          <a:p>
            <a:pPr marL="0" indent="0" algn="r">
              <a:buNone/>
            </a:pPr>
            <a:endParaRPr lang="fa-IR" sz="3200" b="1" dirty="0">
              <a:cs typeface="B Nazanin" panose="00000400000000000000" pitchFamily="2" charset="-78"/>
            </a:endParaRPr>
          </a:p>
          <a:p>
            <a:pPr marL="0" indent="0">
              <a:buNone/>
            </a:pPr>
            <a:r>
              <a:rPr lang="fa-IR" sz="3200" b="1" dirty="0">
                <a:cs typeface="B Nazanin" panose="00000400000000000000" pitchFamily="2" charset="-78"/>
              </a:rPr>
              <a:t>2: دانشگاه علوم پزشکی ایلام با 1383 فعالیت و خوداظهاری </a:t>
            </a:r>
            <a:r>
              <a:rPr lang="fa-IR" sz="3200" b="1" dirty="0">
                <a:solidFill>
                  <a:srgbClr val="00B050"/>
                </a:solidFill>
                <a:cs typeface="B Nazanin" panose="00000400000000000000" pitchFamily="2" charset="-78"/>
              </a:rPr>
              <a:t>%100</a:t>
            </a:r>
          </a:p>
          <a:p>
            <a:pPr marL="0" indent="0" algn="r">
              <a:buNone/>
            </a:pPr>
            <a:endParaRPr lang="fa-IR" sz="3200" b="1" dirty="0">
              <a:cs typeface="B Nazanin" panose="00000400000000000000" pitchFamily="2" charset="-78"/>
            </a:endParaRPr>
          </a:p>
          <a:p>
            <a:pPr marL="0" indent="0" algn="r">
              <a:buNone/>
            </a:pPr>
            <a:r>
              <a:rPr lang="fa-IR" sz="3200" b="1" dirty="0">
                <a:cs typeface="B Nazanin" panose="00000400000000000000" pitchFamily="2" charset="-78"/>
              </a:rPr>
              <a:t>از بین </a:t>
            </a:r>
            <a:r>
              <a:rPr lang="fa-IR" sz="3200" b="1" dirty="0">
                <a:solidFill>
                  <a:srgbClr val="FF0000"/>
                </a:solidFill>
                <a:cs typeface="B Nazanin" panose="00000400000000000000" pitchFamily="2" charset="-78"/>
              </a:rPr>
              <a:t>21 </a:t>
            </a:r>
            <a:r>
              <a:rPr lang="fa-IR" sz="3200" b="1" dirty="0">
                <a:cs typeface="B Nazanin" panose="00000400000000000000" pitchFamily="2" charset="-78"/>
              </a:rPr>
              <a:t>دانشگاه علوم پزشکی مراکز استان ها،دانشگاه </a:t>
            </a:r>
            <a:r>
              <a:rPr lang="fa-IR" sz="3200" b="1" dirty="0">
                <a:solidFill>
                  <a:schemeClr val="tx1"/>
                </a:solidFill>
                <a:cs typeface="B Nazanin" panose="00000400000000000000" pitchFamily="2" charset="-78"/>
              </a:rPr>
              <a:t>همدان و ایلام</a:t>
            </a:r>
          </a:p>
          <a:p>
            <a:pPr marL="0" indent="0" algn="r">
              <a:buNone/>
            </a:pPr>
            <a:r>
              <a:rPr lang="fa-IR" sz="3200" b="1" dirty="0">
                <a:solidFill>
                  <a:schemeClr val="tx1"/>
                </a:solidFill>
                <a:cs typeface="B Nazanin" panose="00000400000000000000" pitchFamily="2" charset="-78"/>
              </a:rPr>
              <a:t> </a:t>
            </a:r>
            <a:r>
              <a:rPr lang="fa-IR" sz="3200" b="1" dirty="0">
                <a:cs typeface="B Nazanin" panose="00000400000000000000" pitchFamily="2" charset="-78"/>
              </a:rPr>
              <a:t>به اتفاق </a:t>
            </a:r>
            <a:r>
              <a:rPr lang="fa-IR" sz="3200" b="1" dirty="0">
                <a:solidFill>
                  <a:srgbClr val="00B050"/>
                </a:solidFill>
                <a:cs typeface="B Nazanin" panose="00000400000000000000" pitchFamily="2" charset="-78"/>
              </a:rPr>
              <a:t>رتبه اول </a:t>
            </a:r>
            <a:r>
              <a:rPr lang="fa-IR" sz="3200" b="1" dirty="0">
                <a:cs typeface="B Nazanin" panose="00000400000000000000" pitchFamily="2" charset="-78"/>
              </a:rPr>
              <a:t>خوداظهاری در برنامه عملیاتی سلامت 1401کسب نموده اند</a:t>
            </a:r>
          </a:p>
        </p:txBody>
      </p:sp>
    </p:spTree>
    <p:extLst>
      <p:ext uri="{BB962C8B-B14F-4D97-AF65-F5344CB8AC3E}">
        <p14:creationId xmlns:p14="http://schemas.microsoft.com/office/powerpoint/2010/main" val="1856430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46303" y="161926"/>
            <a:ext cx="9907820" cy="712134"/>
          </a:xfrm>
        </p:spPr>
        <p:txBody>
          <a:bodyPr>
            <a:normAutofit fontScale="90000"/>
          </a:bodyPr>
          <a:lstStyle/>
          <a:p>
            <a:pPr algn="r"/>
            <a:r>
              <a:rPr lang="fa-IR" sz="3000" b="1" dirty="0">
                <a:solidFill>
                  <a:srgbClr val="C00000"/>
                </a:solidFill>
                <a:cs typeface="B Nazanin" panose="00000400000000000000" pitchFamily="2" charset="-78"/>
              </a:rPr>
              <a:t>میزان تحقق برنامه عملیاتی دانشگاه های علوم پزشکی مرکز استان ها در سال1401 </a:t>
            </a:r>
            <a:endParaRPr lang="fa-IR" sz="3000" b="1" dirty="0"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75765"/>
            <a:ext cx="9761517" cy="5782235"/>
          </a:xfrm>
        </p:spPr>
        <p:txBody>
          <a:bodyPr>
            <a:normAutofit/>
          </a:bodyPr>
          <a:lstStyle/>
          <a:p>
            <a:pPr marL="0" indent="0" algn="just" rtl="1">
              <a:buNone/>
            </a:pPr>
            <a:r>
              <a:rPr lang="fa-IR" sz="2000" dirty="0">
                <a:solidFill>
                  <a:schemeClr val="tx1"/>
                </a:solidFill>
                <a:cs typeface="B Nazanin" panose="00000400000000000000" pitchFamily="2" charset="-78"/>
              </a:rPr>
              <a:t>1: </a:t>
            </a:r>
            <a:r>
              <a:rPr lang="fa-IR" dirty="0">
                <a:solidFill>
                  <a:schemeClr val="tx1"/>
                </a:solidFill>
                <a:cs typeface="B Nazanin" panose="00000400000000000000" pitchFamily="2" charset="-78"/>
              </a:rPr>
              <a:t>همدان میزان تحقق برنامه %97/2     </a:t>
            </a:r>
            <a:r>
              <a:rPr lang="fa-IR" sz="2000" dirty="0">
                <a:solidFill>
                  <a:schemeClr val="tx1"/>
                </a:solidFill>
                <a:cs typeface="B Nazanin" panose="00000400000000000000" pitchFamily="2" charset="-78"/>
              </a:rPr>
              <a:t>                                              15: </a:t>
            </a:r>
            <a:r>
              <a:rPr lang="fa-IR" dirty="0">
                <a:solidFill>
                  <a:schemeClr val="tx1"/>
                </a:solidFill>
                <a:cs typeface="B Nazanin" panose="00000400000000000000" pitchFamily="2" charset="-78"/>
              </a:rPr>
              <a:t>گیلان میزان تحقق برنامه %91/97</a:t>
            </a:r>
          </a:p>
          <a:p>
            <a:pPr marL="0" indent="0" algn="r">
              <a:buNone/>
            </a:pPr>
            <a:r>
              <a:rPr lang="fa-IR" sz="1800" dirty="0">
                <a:solidFill>
                  <a:schemeClr val="tx1"/>
                </a:solidFill>
                <a:cs typeface="B Nazanin" panose="00000400000000000000" pitchFamily="2" charset="-78"/>
              </a:rPr>
              <a:t>2: اراک میزان تحقق برنامه %97/24                                                       16: قم میزان تحقق برنامه %91/68</a:t>
            </a:r>
          </a:p>
          <a:p>
            <a:pPr marL="0" indent="0" algn="r">
              <a:buNone/>
            </a:pPr>
            <a:r>
              <a:rPr lang="fa-IR" sz="1800" dirty="0">
                <a:solidFill>
                  <a:schemeClr val="tx1"/>
                </a:solidFill>
                <a:cs typeface="B Nazanin" panose="00000400000000000000" pitchFamily="2" charset="-78"/>
              </a:rPr>
              <a:t>3: اردبیل میزان تحقق برنامه %96/97                                                    17: بوشهر میزان تحقق برنامه %89/65</a:t>
            </a:r>
          </a:p>
          <a:p>
            <a:pPr marL="0" indent="0" algn="r">
              <a:buNone/>
            </a:pPr>
            <a:r>
              <a:rPr lang="fa-IR" sz="1800" dirty="0">
                <a:solidFill>
                  <a:schemeClr val="tx1"/>
                </a:solidFill>
                <a:cs typeface="B Nazanin" panose="00000400000000000000" pitchFamily="2" charset="-78"/>
              </a:rPr>
              <a:t>4: لرستان میزان تحقق برنامه %96/86                                                    18: کردستان میزان تحقق برنامه %89/06</a:t>
            </a:r>
          </a:p>
          <a:p>
            <a:pPr marL="0" indent="0" algn="r">
              <a:buNone/>
            </a:pPr>
            <a:r>
              <a:rPr lang="fa-IR" sz="1800" dirty="0">
                <a:solidFill>
                  <a:schemeClr val="tx1"/>
                </a:solidFill>
                <a:cs typeface="B Nazanin" panose="00000400000000000000" pitchFamily="2" charset="-78"/>
              </a:rPr>
              <a:t>5: قزوین میزان تحقق برنامه %96025                                                19: سمنان میزان تحقق برنامه %87/71</a:t>
            </a:r>
          </a:p>
          <a:p>
            <a:pPr marL="0" indent="0" algn="r">
              <a:buNone/>
            </a:pPr>
            <a:r>
              <a:rPr lang="fa-IR" sz="1800" dirty="0">
                <a:solidFill>
                  <a:schemeClr val="tx1"/>
                </a:solidFill>
                <a:cs typeface="B Nazanin" panose="00000400000000000000" pitchFamily="2" charset="-78"/>
              </a:rPr>
              <a:t>6: شهرکرد میزان تحقق برنامه %96/13                                                20: بیرجند میزان تحقق برنامه %85/29</a:t>
            </a:r>
          </a:p>
          <a:p>
            <a:pPr marL="0" indent="0" algn="r">
              <a:buNone/>
            </a:pPr>
            <a:r>
              <a:rPr lang="fa-IR" sz="1800" b="1" dirty="0">
                <a:solidFill>
                  <a:schemeClr val="tx1"/>
                </a:solidFill>
                <a:cs typeface="B Nazanin" panose="00000400000000000000" pitchFamily="2" charset="-78"/>
              </a:rPr>
              <a:t>7: ایلام میزان تحقق برنامه %96/04                                                  </a:t>
            </a:r>
            <a:r>
              <a:rPr lang="fa-IR" sz="1800" dirty="0">
                <a:solidFill>
                  <a:schemeClr val="tx1"/>
                </a:solidFill>
                <a:cs typeface="B Nazanin" panose="00000400000000000000" pitchFamily="2" charset="-78"/>
              </a:rPr>
              <a:t>21: یاسوج میزان تحقق برنامه %82/94</a:t>
            </a:r>
          </a:p>
          <a:p>
            <a:pPr marL="0" indent="0" algn="r">
              <a:buNone/>
            </a:pPr>
            <a:r>
              <a:rPr lang="fa-IR" sz="1800" dirty="0">
                <a:solidFill>
                  <a:schemeClr val="tx1"/>
                </a:solidFill>
                <a:cs typeface="B Nazanin" panose="00000400000000000000" pitchFamily="2" charset="-78"/>
              </a:rPr>
              <a:t>8: خراسان شمالی میزان تحقق برنامه %95/80</a:t>
            </a:r>
          </a:p>
          <a:p>
            <a:pPr marL="0" indent="0" algn="r">
              <a:buNone/>
            </a:pPr>
            <a:r>
              <a:rPr lang="fa-IR" sz="1800" dirty="0">
                <a:solidFill>
                  <a:schemeClr val="tx1"/>
                </a:solidFill>
                <a:cs typeface="B Nazanin" panose="00000400000000000000" pitchFamily="2" charset="-78"/>
              </a:rPr>
              <a:t>9: زاهدان میزان تحقق برنامه %95/76</a:t>
            </a:r>
          </a:p>
          <a:p>
            <a:pPr marL="0" indent="0" algn="r">
              <a:buNone/>
            </a:pPr>
            <a:r>
              <a:rPr lang="fa-IR" dirty="0">
                <a:solidFill>
                  <a:schemeClr val="tx1"/>
                </a:solidFill>
                <a:cs typeface="B Nazanin" panose="00000400000000000000" pitchFamily="2" charset="-78"/>
              </a:rPr>
              <a:t>10: ارومیه</a:t>
            </a:r>
            <a:r>
              <a:rPr lang="fa-IR" sz="1800" dirty="0">
                <a:solidFill>
                  <a:schemeClr val="tx1"/>
                </a:solidFill>
                <a:cs typeface="B Nazanin" panose="00000400000000000000" pitchFamily="2" charset="-78"/>
              </a:rPr>
              <a:t> میزان تحقق برنامه %95/13</a:t>
            </a:r>
          </a:p>
          <a:p>
            <a:pPr marL="0" indent="0" algn="r">
              <a:buNone/>
            </a:pPr>
            <a:r>
              <a:rPr lang="fa-IR" sz="1800" dirty="0">
                <a:solidFill>
                  <a:schemeClr val="tx1"/>
                </a:solidFill>
                <a:cs typeface="B Nazanin" panose="00000400000000000000" pitchFamily="2" charset="-78"/>
              </a:rPr>
              <a:t>11: یزد میزان تحقق برنامه %94/04</a:t>
            </a:r>
          </a:p>
          <a:p>
            <a:pPr marL="0" indent="0" algn="r">
              <a:buNone/>
            </a:pPr>
            <a:r>
              <a:rPr lang="fa-IR" sz="1800" dirty="0">
                <a:solidFill>
                  <a:schemeClr val="tx1"/>
                </a:solidFill>
                <a:cs typeface="B Nazanin" panose="00000400000000000000" pitchFamily="2" charset="-78"/>
              </a:rPr>
              <a:t>12: البرز میزان تحقق برنامه %93/39</a:t>
            </a:r>
          </a:p>
          <a:p>
            <a:pPr marL="0" indent="0" algn="r">
              <a:buNone/>
            </a:pPr>
            <a:r>
              <a:rPr lang="fa-IR" sz="1800" dirty="0">
                <a:solidFill>
                  <a:schemeClr val="tx1"/>
                </a:solidFill>
                <a:cs typeface="B Nazanin" panose="00000400000000000000" pitchFamily="2" charset="-78"/>
              </a:rPr>
              <a:t>13:گلستان میزان تحقق برنامه %92/48</a:t>
            </a:r>
          </a:p>
          <a:p>
            <a:pPr marL="0" indent="0" algn="r">
              <a:buNone/>
            </a:pPr>
            <a:r>
              <a:rPr lang="fa-IR" sz="1800" dirty="0">
                <a:solidFill>
                  <a:schemeClr val="tx1"/>
                </a:solidFill>
                <a:cs typeface="B Nazanin" panose="00000400000000000000" pitchFamily="2" charset="-78"/>
              </a:rPr>
              <a:t>14: هرمزگان میزان تحقق برنامه %92/48</a:t>
            </a:r>
          </a:p>
          <a:p>
            <a:pPr marL="0" indent="0" algn="r">
              <a:buNone/>
            </a:pPr>
            <a:endParaRPr lang="fa-IR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marL="0" indent="0" algn="r">
              <a:buNone/>
            </a:pPr>
            <a:endParaRPr lang="fa-IR" sz="1800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marL="0" indent="0" algn="r">
              <a:buNone/>
            </a:pP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1501712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01168"/>
            <a:ext cx="10643616" cy="694944"/>
          </a:xfrm>
        </p:spPr>
        <p:txBody>
          <a:bodyPr>
            <a:noAutofit/>
          </a:bodyPr>
          <a:lstStyle/>
          <a:p>
            <a:pPr algn="r"/>
            <a:r>
              <a:rPr lang="fa-IR" sz="4000" b="1" dirty="0">
                <a:solidFill>
                  <a:srgbClr val="C00000"/>
                </a:solidFill>
                <a:cs typeface="B Nazanin" panose="00000400000000000000" pitchFamily="2" charset="-78"/>
              </a:rPr>
              <a:t>درصد تحقق برنامه عملیاتی دانشگاه از سال 96 تا سال1401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0918"/>
            <a:ext cx="10972800" cy="5567082"/>
          </a:xfrm>
        </p:spPr>
        <p:txBody>
          <a:bodyPr>
            <a:normAutofit fontScale="25000" lnSpcReduction="20000"/>
          </a:bodyPr>
          <a:lstStyle/>
          <a:p>
            <a:pPr algn="r">
              <a:buFont typeface="Wingdings" panose="05000000000000000000" pitchFamily="2" charset="2"/>
              <a:buChar char="ü"/>
            </a:pPr>
            <a:r>
              <a:rPr lang="fa-IR" sz="14400" b="1" dirty="0">
                <a:cs typeface="B Nazanin" panose="00000400000000000000" pitchFamily="2" charset="-78"/>
              </a:rPr>
              <a:t>:</a:t>
            </a:r>
            <a:r>
              <a:rPr lang="fa-IR" sz="15200" b="1" dirty="0">
                <a:cs typeface="B Nazanin" panose="00000400000000000000" pitchFamily="2" charset="-78"/>
              </a:rPr>
              <a:t>پیشرفت برنامه عملیاتی در سال 1396   با درصد تحقق  </a:t>
            </a:r>
            <a:r>
              <a:rPr lang="fa-IR" sz="15200" b="1" dirty="0">
                <a:solidFill>
                  <a:srgbClr val="FFC000"/>
                </a:solidFill>
                <a:cs typeface="B Nazanin" panose="00000400000000000000" pitchFamily="2" charset="-78"/>
              </a:rPr>
              <a:t>%93.09 </a:t>
            </a:r>
          </a:p>
          <a:p>
            <a:pPr algn="r">
              <a:buFont typeface="Wingdings" panose="05000000000000000000" pitchFamily="2" charset="2"/>
              <a:buChar char="ü"/>
            </a:pPr>
            <a:r>
              <a:rPr lang="fa-IR" sz="15200" b="1" dirty="0">
                <a:cs typeface="B Nazanin" panose="00000400000000000000" pitchFamily="2" charset="-78"/>
              </a:rPr>
              <a:t>:پیشرفت برنامه عملیاتی در سال 1397  با درصد تحقق  </a:t>
            </a:r>
            <a:r>
              <a:rPr lang="fa-IR" sz="15200" b="1" dirty="0">
                <a:solidFill>
                  <a:srgbClr val="FFC000"/>
                </a:solidFill>
                <a:cs typeface="B Nazanin" panose="00000400000000000000" pitchFamily="2" charset="-78"/>
              </a:rPr>
              <a:t>%92.39 </a:t>
            </a:r>
            <a:endParaRPr lang="en-US" sz="15200" b="1" dirty="0">
              <a:solidFill>
                <a:srgbClr val="FFC000"/>
              </a:solidFill>
              <a:cs typeface="B Nazanin" panose="00000400000000000000" pitchFamily="2" charset="-78"/>
            </a:endParaRPr>
          </a:p>
          <a:p>
            <a:pPr algn="r">
              <a:buFont typeface="Wingdings" panose="05000000000000000000" pitchFamily="2" charset="2"/>
              <a:buChar char="ü"/>
            </a:pPr>
            <a:r>
              <a:rPr lang="fa-IR" sz="15200" b="1" dirty="0">
                <a:cs typeface="B Nazanin" panose="00000400000000000000" pitchFamily="2" charset="-78"/>
              </a:rPr>
              <a:t>:پیشرفت برنامه عملیاتی در سال 1398  با درصد تحقق  </a:t>
            </a:r>
            <a:r>
              <a:rPr lang="fa-IR" sz="15200" b="1" dirty="0">
                <a:solidFill>
                  <a:srgbClr val="FF0000"/>
                </a:solidFill>
                <a:cs typeface="B Nazanin" panose="00000400000000000000" pitchFamily="2" charset="-78"/>
              </a:rPr>
              <a:t>%87.11</a:t>
            </a:r>
          </a:p>
          <a:p>
            <a:pPr algn="r">
              <a:buFont typeface="Wingdings" panose="05000000000000000000" pitchFamily="2" charset="2"/>
              <a:buChar char="ü"/>
            </a:pPr>
            <a:r>
              <a:rPr lang="fa-IR" sz="15200" b="1" dirty="0">
                <a:cs typeface="B Nazanin" panose="00000400000000000000" pitchFamily="2" charset="-78"/>
              </a:rPr>
              <a:t>:پیشرفت برنامه عملیاتی در سال 1399  با درصد تحقق  </a:t>
            </a:r>
            <a:r>
              <a:rPr lang="fa-IR" sz="15200" b="1" dirty="0">
                <a:solidFill>
                  <a:srgbClr val="00B050"/>
                </a:solidFill>
                <a:cs typeface="B Nazanin" panose="00000400000000000000" pitchFamily="2" charset="-78"/>
              </a:rPr>
              <a:t>%97.82</a:t>
            </a:r>
          </a:p>
          <a:p>
            <a:pPr algn="r">
              <a:buFont typeface="Wingdings" panose="05000000000000000000" pitchFamily="2" charset="2"/>
              <a:buChar char="ü"/>
            </a:pPr>
            <a:r>
              <a:rPr lang="fa-IR" sz="15200" b="1" dirty="0">
                <a:cs typeface="B Nazanin" panose="00000400000000000000" pitchFamily="2" charset="-78"/>
              </a:rPr>
              <a:t>:پیشرفت برنامه عملیاتی در سال 1400   با درصد تحقق   </a:t>
            </a:r>
            <a:r>
              <a:rPr lang="fa-IR" sz="15200" b="1" dirty="0">
                <a:solidFill>
                  <a:srgbClr val="00B050"/>
                </a:solidFill>
                <a:cs typeface="B Nazanin" panose="00000400000000000000" pitchFamily="2" charset="-78"/>
              </a:rPr>
              <a:t>%96.70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a-IR" sz="15200" b="1" dirty="0">
                <a:cs typeface="B Nazanin" panose="00000400000000000000" pitchFamily="2" charset="-78"/>
              </a:rPr>
              <a:t>:پیشرفت برنامه عملیاتی در سال 1401   بادرصد تحقق   </a:t>
            </a:r>
            <a:r>
              <a:rPr lang="fa-IR" sz="15200" b="1" dirty="0">
                <a:solidFill>
                  <a:srgbClr val="00B050"/>
                </a:solidFill>
                <a:cs typeface="B Nazanin" panose="00000400000000000000" pitchFamily="2" charset="-78"/>
              </a:rPr>
              <a:t>%96.32</a:t>
            </a:r>
          </a:p>
          <a:p>
            <a:pPr marL="0" indent="0" algn="r">
              <a:buNone/>
            </a:pPr>
            <a:endParaRPr lang="fa-IR" dirty="0"/>
          </a:p>
          <a:p>
            <a:pPr marL="0" indent="0" algn="r">
              <a:buNone/>
            </a:pP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811040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age result for â«Ø¢Ø±Ù Ø¯Ø§ÙØ´Ú¯Ø§Ù Ø§ÛÙØ§Ùâ¬â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0576" y="-139485"/>
            <a:ext cx="7056482" cy="2440124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angle 1"/>
          <p:cNvSpPr/>
          <p:nvPr/>
        </p:nvSpPr>
        <p:spPr>
          <a:xfrm>
            <a:off x="36497" y="2151235"/>
            <a:ext cx="10471354" cy="34368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a-IR" sz="2800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مدیریت برنامه ریزی و نظارت راهبردی   </a:t>
            </a:r>
            <a:endParaRPr lang="en-US" sz="2800" b="1" dirty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a-IR" sz="2800" b="1" dirty="0">
                <a:solidFill>
                  <a:srgbClr val="0070C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       </a:t>
            </a:r>
            <a:r>
              <a:rPr lang="en-US" sz="2800" b="1" dirty="0">
                <a:solidFill>
                  <a:srgbClr val="0070C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HOP</a:t>
            </a:r>
            <a:r>
              <a:rPr lang="ar-SA" sz="1600" b="1" dirty="0">
                <a:solidFill>
                  <a:srgbClr val="0070C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ar-SA" sz="2800" b="1" dirty="0">
                <a:solidFill>
                  <a:srgbClr val="0070C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برنامه </a:t>
            </a:r>
            <a:r>
              <a:rPr lang="fa-IR" sz="2800" b="1" dirty="0">
                <a:solidFill>
                  <a:srgbClr val="0070C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ریزی </a:t>
            </a:r>
            <a:r>
              <a:rPr lang="ar-SA" sz="2800" b="1" dirty="0">
                <a:solidFill>
                  <a:srgbClr val="0070C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عملیا</a:t>
            </a:r>
            <a:r>
              <a:rPr lang="fa-IR" sz="2800" b="1" dirty="0">
                <a:solidFill>
                  <a:srgbClr val="0070C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تی سلامت</a:t>
            </a:r>
          </a:p>
          <a:p>
            <a:pPr marL="457200" indent="-457200" algn="r" rtl="1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fa-IR" sz="32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sz="36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گزارش تفضیلی پیشرفت برنامه عملیاتی دانشگاه درسال 1401  </a:t>
            </a: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endParaRPr lang="fa-IR" sz="3200" b="1" dirty="0">
              <a:solidFill>
                <a:srgbClr val="00B050"/>
              </a:solidFill>
              <a:latin typeface="Calibri" panose="020F0502020204030204" pitchFamily="34" charset="0"/>
              <a:ea typeface="Times New Roman" panose="02020603050405020304" pitchFamily="18" charset="0"/>
              <a:cs typeface="B Nazanin" panose="00000400000000000000" pitchFamily="2" charset="-78"/>
            </a:endParaRPr>
          </a:p>
          <a:p>
            <a:pPr marL="457200" indent="-457200" algn="r" rtl="1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fa-IR" sz="3600" b="1" dirty="0">
                <a:solidFill>
                  <a:srgbClr val="C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گزارش تحقق اهداف برنامه عملیاتی دانشگاه از سال 96 تا 1401</a:t>
            </a:r>
          </a:p>
        </p:txBody>
      </p:sp>
    </p:spTree>
    <p:extLst>
      <p:ext uri="{BB962C8B-B14F-4D97-AF65-F5344CB8AC3E}">
        <p14:creationId xmlns:p14="http://schemas.microsoft.com/office/powerpoint/2010/main" val="295832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1365"/>
            <a:ext cx="9274002" cy="1506070"/>
          </a:xfrm>
        </p:spPr>
        <p:txBody>
          <a:bodyPr>
            <a:noAutofit/>
          </a:bodyPr>
          <a:lstStyle/>
          <a:p>
            <a:pPr algn="r"/>
            <a:r>
              <a:rPr lang="fa-IR" b="1" dirty="0">
                <a:solidFill>
                  <a:srgbClr val="C00000"/>
                </a:solidFill>
                <a:cs typeface="B Nazanin" panose="00000400000000000000" pitchFamily="2" charset="-78"/>
              </a:rPr>
              <a:t>تقدیر وزارت بهداشت،درمان و آموزش پزشکی ازتلاش های ارزنده دانشگاه دراجرا و پایش برنامه های عملیاتی1401 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FB6C2CF-A567-83FF-BDEC-B5980182E8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52283"/>
            <a:ext cx="8596668" cy="4589080"/>
          </a:xfrm>
        </p:spPr>
        <p:txBody>
          <a:bodyPr>
            <a:normAutofit/>
          </a:bodyPr>
          <a:lstStyle/>
          <a:p>
            <a:r>
              <a:rPr lang="fa-IR" sz="2400" dirty="0"/>
              <a:t>تقدیر معاون توسعه مدیریت و منابع وزیر از تلاش ها ی ارزنده</a:t>
            </a:r>
          </a:p>
          <a:p>
            <a:pPr marL="0" indent="0">
              <a:buNone/>
            </a:pPr>
            <a:r>
              <a:rPr lang="fa-IR" sz="2400" dirty="0"/>
              <a:t> متولیان برنامه عملیاتی سلامت سال 1401 دانشگاه طی نامه 402/9554 /م مورخ 1402/6/22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94429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350981" y="-201705"/>
            <a:ext cx="13045440" cy="968188"/>
          </a:xfrm>
        </p:spPr>
        <p:txBody>
          <a:bodyPr>
            <a:normAutofit fontScale="90000"/>
          </a:bodyPr>
          <a:lstStyle/>
          <a:p>
            <a:pPr algn="ctr"/>
            <a:br>
              <a:rPr lang="fa-IR" sz="8900" dirty="0">
                <a:solidFill>
                  <a:srgbClr val="FF0000"/>
                </a:solidFill>
                <a:latin typeface="AP Yekan black" panose="02000503030000020004" pitchFamily="2" charset="-78"/>
                <a:cs typeface="AP Yekan black" panose="02000503030000020004" pitchFamily="2" charset="-78"/>
              </a:rPr>
            </a:br>
            <a:r>
              <a:rPr lang="fa-IR" sz="7300" dirty="0">
                <a:solidFill>
                  <a:srgbClr val="FF0000"/>
                </a:solidFill>
                <a:latin typeface="AP Yekan black" panose="02000503030000020004" pitchFamily="2" charset="-78"/>
                <a:cs typeface="AP Yekan black" panose="02000503030000020004" pitchFamily="2" charset="-78"/>
              </a:rPr>
              <a:t>  </a:t>
            </a:r>
            <a:r>
              <a:rPr lang="fa-IR" sz="4800" dirty="0">
                <a:solidFill>
                  <a:srgbClr val="FF0000"/>
                </a:solidFill>
                <a:latin typeface="AP Yekan black" panose="02000503030000020004" pitchFamily="2" charset="-78"/>
                <a:cs typeface="AP Yekan black" panose="02000503030000020004" pitchFamily="2" charset="-78"/>
              </a:rPr>
              <a:t>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102659" y="-201706"/>
            <a:ext cx="13294659" cy="7059706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fa-IR" sz="6000" dirty="0">
                <a:latin typeface="AP Yekan black" panose="02000503030000020004" pitchFamily="2" charset="-78"/>
                <a:cs typeface="AP Yekan black" panose="02000503030000020004" pitchFamily="2" charset="-78"/>
              </a:rPr>
              <a:t>              </a:t>
            </a:r>
            <a:r>
              <a:rPr lang="fa-IR" sz="6600" dirty="0">
                <a:latin typeface="AP Yekan black" panose="02000503030000020004" pitchFamily="2" charset="-78"/>
                <a:cs typeface="AP Yekan black" panose="02000503030000020004" pitchFamily="2" charset="-78"/>
              </a:rPr>
              <a:t> شاد و </a:t>
            </a:r>
            <a:r>
              <a:rPr lang="fa-IR" sz="6600" dirty="0">
                <a:solidFill>
                  <a:srgbClr val="92D050"/>
                </a:solidFill>
                <a:latin typeface="AP Yekan black" panose="02000503030000020004" pitchFamily="2" charset="-78"/>
                <a:cs typeface="AP Yekan black" panose="02000503030000020004" pitchFamily="2" charset="-78"/>
              </a:rPr>
              <a:t>سلامت</a:t>
            </a:r>
            <a:r>
              <a:rPr lang="fa-IR" sz="6600" dirty="0">
                <a:latin typeface="AP Yekan black" panose="02000503030000020004" pitchFamily="2" charset="-78"/>
                <a:cs typeface="AP Yekan black" panose="02000503030000020004" pitchFamily="2" charset="-78"/>
              </a:rPr>
              <a:t> و سرافراز باشید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37842" y="1048871"/>
            <a:ext cx="13129842" cy="5647763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659D9299-8746-DAF6-6D94-4A2591C85F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524595" y="1210235"/>
            <a:ext cx="15659517" cy="60108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7876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21920"/>
            <a:ext cx="9680448" cy="877823"/>
          </a:xfrm>
        </p:spPr>
        <p:txBody>
          <a:bodyPr>
            <a:normAutofit fontScale="90000"/>
          </a:bodyPr>
          <a:lstStyle/>
          <a:p>
            <a:pPr algn="r"/>
            <a:r>
              <a:rPr lang="fa-IR" b="1" dirty="0">
                <a:solidFill>
                  <a:srgbClr val="C00000"/>
                </a:solidFill>
                <a:cs typeface="B Nazanin" panose="00000400000000000000" pitchFamily="2" charset="-78"/>
              </a:rPr>
              <a:t> برنامه عملیاتی سلامت(</a:t>
            </a:r>
            <a:r>
              <a:rPr lang="en-US" b="1" dirty="0">
                <a:solidFill>
                  <a:srgbClr val="C00000"/>
                </a:solidFill>
                <a:cs typeface="B Nazanin" panose="00000400000000000000" pitchFamily="2" charset="-78"/>
              </a:rPr>
              <a:t>HOP</a:t>
            </a:r>
            <a:r>
              <a:rPr lang="fa-IR" b="1" dirty="0">
                <a:solidFill>
                  <a:srgbClr val="C00000"/>
                </a:solidFill>
                <a:cs typeface="B Nazanin" panose="00000400000000000000" pitchFamily="2" charset="-78"/>
              </a:rPr>
              <a:t> )دانشگاه</a:t>
            </a:r>
            <a:r>
              <a:rPr lang="en-US" b="1" dirty="0">
                <a:solidFill>
                  <a:srgbClr val="C00000"/>
                </a:solidFill>
                <a:cs typeface="B Nazanin" panose="00000400000000000000" pitchFamily="2" charset="-78"/>
              </a:rPr>
              <a:t> </a:t>
            </a:r>
            <a:r>
              <a:rPr lang="fa-IR" b="1" dirty="0">
                <a:solidFill>
                  <a:srgbClr val="C00000"/>
                </a:solidFill>
                <a:cs typeface="B Nazanin" panose="00000400000000000000" pitchFamily="2" charset="-78"/>
              </a:rPr>
              <a:t>علوم پزشکی ایلام سال 1401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90016"/>
            <a:ext cx="10130588" cy="5967984"/>
          </a:xfrm>
        </p:spPr>
        <p:txBody>
          <a:bodyPr>
            <a:normAutofit/>
          </a:bodyPr>
          <a:lstStyle/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fa-IR" sz="2400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sz="2400" b="1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اهداف کلی،کمی، برنامه ها و فعالیت های برنامه عملیاتی 1401</a:t>
            </a: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fa-IR" sz="2400" b="1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خوداظهاری 12 ماهه </a:t>
            </a: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fa-IR" sz="2400" b="1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ارزیابی انطباق تخصصی/وزارتی 12 ماهه </a:t>
            </a: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fa-IR" sz="2400" b="1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آسیب شناسی ارزیابی انطباق 12 ماهه </a:t>
            </a: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fa-IR" sz="2400" b="1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 نقاط قوت و ضعف برنامه عملیاتی12 ماهه  </a:t>
            </a: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fa-IR" sz="2400" b="1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 خوداظهاری و ارزیابی انطباق حوزه های سازمانی دانشگاه با حوزه های تخصصی متناظروزارت</a:t>
            </a: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fa-IR" sz="2400" b="1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گزارش میانه و میانگین حوزه حوزه های سازمانی دانشگاه با حوزه های تخصصی متناظر وزارت </a:t>
            </a: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fa-IR" sz="2400" b="1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درصد تحقق برنامه عملیاتی سال 1396 تا سال 1401</a:t>
            </a:r>
          </a:p>
          <a:p>
            <a:pPr marL="0" indent="0" algn="r" rtl="1">
              <a:lnSpc>
                <a:spcPct val="115000"/>
              </a:lnSpc>
              <a:spcAft>
                <a:spcPts val="1000"/>
              </a:spcAft>
              <a:buNone/>
            </a:pPr>
            <a:endParaRPr lang="fa-IR" b="1" dirty="0">
              <a:solidFill>
                <a:srgbClr val="7030A0"/>
              </a:solidFill>
              <a:latin typeface="Calibri" panose="020F0502020204030204" pitchFamily="34" charset="0"/>
              <a:ea typeface="Times New Roman" panose="02020603050405020304" pitchFamily="18" charset="0"/>
              <a:cs typeface="B Nazanin" panose="00000400000000000000" pitchFamily="2" charset="-78"/>
            </a:endParaRP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endParaRPr lang="fa-IR" b="1" dirty="0">
              <a:solidFill>
                <a:srgbClr val="7030A0"/>
              </a:solidFill>
              <a:latin typeface="Calibri" panose="020F0502020204030204" pitchFamily="34" charset="0"/>
              <a:ea typeface="Times New Roman" panose="02020603050405020304" pitchFamily="18" charset="0"/>
              <a:cs typeface="B Nazanin" panose="00000400000000000000" pitchFamily="2" charset="-78"/>
            </a:endParaRPr>
          </a:p>
          <a:p>
            <a:pPr marL="0" indent="0">
              <a:buNone/>
            </a:pP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2469106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06878"/>
            <a:ext cx="9436608" cy="819397"/>
          </a:xfrm>
        </p:spPr>
        <p:txBody>
          <a:bodyPr/>
          <a:lstStyle/>
          <a:p>
            <a:pPr algn="r"/>
            <a:r>
              <a:rPr lang="fa-IR" b="1" dirty="0">
                <a:solidFill>
                  <a:srgbClr val="C00000"/>
                </a:solidFill>
                <a:cs typeface="B Nazanin" panose="00000400000000000000" pitchFamily="2" charset="-78"/>
              </a:rPr>
              <a:t>برنامه عملیاتی سلامت سال 1401 دانشگاه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26275"/>
            <a:ext cx="9826752" cy="5931725"/>
          </a:xfrm>
        </p:spPr>
        <p:txBody>
          <a:bodyPr>
            <a:normAutofit/>
          </a:bodyPr>
          <a:lstStyle/>
          <a:p>
            <a:pPr lvl="0"/>
            <a:r>
              <a:rPr lang="fa-IR" sz="2800" b="1" dirty="0">
                <a:cs typeface="B Nazanin" panose="00000400000000000000" pitchFamily="2" charset="-78"/>
              </a:rPr>
              <a:t>26 هدف کلی</a:t>
            </a:r>
          </a:p>
          <a:p>
            <a:pPr lvl="0" algn="r" rtl="1"/>
            <a:r>
              <a:rPr lang="fa-IR" sz="2800" b="1" dirty="0">
                <a:cs typeface="B Nazanin" panose="00000400000000000000" pitchFamily="2" charset="-78"/>
              </a:rPr>
              <a:t>373 هدف کمی</a:t>
            </a:r>
          </a:p>
          <a:p>
            <a:pPr lvl="0" algn="r" rtl="1"/>
            <a:r>
              <a:rPr lang="fa-IR" sz="2800" b="1" dirty="0">
                <a:cs typeface="B Nazanin" panose="00000400000000000000" pitchFamily="2" charset="-78"/>
              </a:rPr>
              <a:t>592 برنامه</a:t>
            </a:r>
          </a:p>
          <a:p>
            <a:pPr lvl="0" algn="r" rtl="1"/>
            <a:r>
              <a:rPr lang="fa-IR" sz="2800" b="1" dirty="0">
                <a:cs typeface="B Nazanin" panose="00000400000000000000" pitchFamily="2" charset="-78"/>
              </a:rPr>
              <a:t>1383فعالیت</a:t>
            </a:r>
          </a:p>
          <a:p>
            <a:pPr lvl="0" algn="r" rtl="1"/>
            <a:r>
              <a:rPr lang="fa-IR" sz="2800" b="1" dirty="0">
                <a:cs typeface="B Nazanin" panose="00000400000000000000" pitchFamily="2" charset="-78"/>
              </a:rPr>
              <a:t>خوداظهاری </a:t>
            </a:r>
            <a:r>
              <a:rPr lang="fa-IR" sz="2800" b="1" dirty="0">
                <a:solidFill>
                  <a:srgbClr val="00B050"/>
                </a:solidFill>
                <a:cs typeface="B Nazanin" panose="00000400000000000000" pitchFamily="2" charset="-78"/>
              </a:rPr>
              <a:t>%100</a:t>
            </a:r>
          </a:p>
          <a:p>
            <a:pPr lvl="0" algn="r" rtl="1"/>
            <a:r>
              <a:rPr lang="fa-IR" sz="2800" b="1" dirty="0">
                <a:cs typeface="B Nazanin" panose="00000400000000000000" pitchFamily="2" charset="-78"/>
              </a:rPr>
              <a:t>بدون انحراف خوداظهاری</a:t>
            </a:r>
          </a:p>
          <a:p>
            <a:pPr lvl="0" algn="r" rtl="1"/>
            <a:r>
              <a:rPr lang="fa-IR" sz="2800" b="1" dirty="0">
                <a:cs typeface="B Nazanin" panose="00000400000000000000" pitchFamily="2" charset="-78"/>
              </a:rPr>
              <a:t>ارزیابی انطباق </a:t>
            </a:r>
            <a:r>
              <a:rPr lang="fa-IR" sz="2800" b="1" dirty="0">
                <a:solidFill>
                  <a:srgbClr val="00B050"/>
                </a:solidFill>
                <a:cs typeface="B Nazanin" panose="00000400000000000000" pitchFamily="2" charset="-78"/>
              </a:rPr>
              <a:t>%96/04</a:t>
            </a:r>
          </a:p>
          <a:p>
            <a:pPr lvl="0" algn="r" rtl="1"/>
            <a:r>
              <a:rPr lang="fa-IR" sz="2800" b="1" dirty="0">
                <a:cs typeface="B Nazanin" panose="00000400000000000000" pitchFamily="2" charset="-78"/>
              </a:rPr>
              <a:t>انحراف ارزیابی انطباق نسبت به خوداظهاری </a:t>
            </a:r>
            <a:r>
              <a:rPr lang="fa-IR" sz="2800" b="1" dirty="0">
                <a:solidFill>
                  <a:srgbClr val="FFC000"/>
                </a:solidFill>
                <a:cs typeface="B Nazanin" panose="00000400000000000000" pitchFamily="2" charset="-78"/>
              </a:rPr>
              <a:t>%3.96-</a:t>
            </a:r>
            <a:endParaRPr lang="fa-IR" sz="2000" dirty="0"/>
          </a:p>
        </p:txBody>
      </p:sp>
    </p:spTree>
    <p:extLst>
      <p:ext uri="{BB962C8B-B14F-4D97-AF65-F5344CB8AC3E}">
        <p14:creationId xmlns:p14="http://schemas.microsoft.com/office/powerpoint/2010/main" val="2532437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238125"/>
            <a:ext cx="9521952" cy="1173816"/>
          </a:xfrm>
        </p:spPr>
        <p:txBody>
          <a:bodyPr>
            <a:normAutofit fontScale="90000"/>
          </a:bodyPr>
          <a:lstStyle/>
          <a:p>
            <a:pPr algn="r"/>
            <a:r>
              <a:rPr lang="fa-IR" b="1" dirty="0">
                <a:solidFill>
                  <a:srgbClr val="C00000"/>
                </a:solidFill>
                <a:cs typeface="B Nazanin" panose="00000400000000000000" pitchFamily="2" charset="-78"/>
              </a:rPr>
              <a:t>خوداظهاری کلان دانشگاه در برنامه عملیاتی سلامت سال 1401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17812"/>
            <a:ext cx="9668256" cy="5540187"/>
          </a:xfrm>
        </p:spPr>
        <p:txBody>
          <a:bodyPr/>
          <a:lstStyle/>
          <a:p>
            <a:pPr algn="r" rtl="1"/>
            <a:r>
              <a:rPr lang="fa-IR" sz="2400" dirty="0">
                <a:cs typeface="B Nazanin" panose="00000400000000000000" pitchFamily="2" charset="-78"/>
              </a:rPr>
              <a:t> </a:t>
            </a:r>
            <a:r>
              <a:rPr lang="fa-IR" sz="2800" b="1" dirty="0">
                <a:cs typeface="B Nazanin" panose="00000400000000000000" pitchFamily="2" charset="-78"/>
              </a:rPr>
              <a:t>پیشرفت دانشگاه با خوداظهاری 12ماهه </a:t>
            </a:r>
            <a:r>
              <a:rPr lang="fa-IR" sz="2800" b="1" dirty="0">
                <a:solidFill>
                  <a:srgbClr val="92D050"/>
                </a:solidFill>
                <a:cs typeface="B Nazanin" panose="00000400000000000000" pitchFamily="2" charset="-78"/>
              </a:rPr>
              <a:t>%100</a:t>
            </a:r>
            <a:r>
              <a:rPr lang="fa-IR" sz="2800" b="1" dirty="0">
                <a:cs typeface="B Nazanin" panose="00000400000000000000" pitchFamily="2" charset="-78"/>
              </a:rPr>
              <a:t> </a:t>
            </a:r>
          </a:p>
          <a:p>
            <a:pPr algn="r" rtl="1"/>
            <a:r>
              <a:rPr lang="fa-IR" sz="2800" b="1" dirty="0">
                <a:cs typeface="B Nazanin" panose="00000400000000000000" pitchFamily="2" charset="-78"/>
              </a:rPr>
              <a:t> دانشگاه در خوداظهاری12 ماهه برای اولین بار در طول 6 دوره بدون انحراف </a:t>
            </a:r>
            <a:endParaRPr lang="en-US" sz="2800" b="1" dirty="0">
              <a:solidFill>
                <a:srgbClr val="FFC000"/>
              </a:solidFill>
              <a:cs typeface="B Nazanin" panose="00000400000000000000" pitchFamily="2" charset="-78"/>
            </a:endParaRPr>
          </a:p>
          <a:p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2607356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82880"/>
            <a:ext cx="9521952" cy="1133856"/>
          </a:xfrm>
        </p:spPr>
        <p:txBody>
          <a:bodyPr>
            <a:normAutofit fontScale="90000"/>
          </a:bodyPr>
          <a:lstStyle/>
          <a:p>
            <a:pPr algn="r"/>
            <a:r>
              <a:rPr lang="fa-IR" sz="4000" b="1" dirty="0">
                <a:solidFill>
                  <a:srgbClr val="C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خوداظهاری 12 ماهه حوزه معاونین دانشگاه دربرنامه عملیاتی سلامت سال 1401</a:t>
            </a:r>
            <a:br>
              <a:rPr lang="fa-IR" b="1" dirty="0">
                <a:solidFill>
                  <a:srgbClr val="C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</a:b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" y="1508166"/>
            <a:ext cx="9274002" cy="5349834"/>
          </a:xfrm>
        </p:spPr>
        <p:txBody>
          <a:bodyPr>
            <a:normAutofit/>
          </a:bodyPr>
          <a:lstStyle/>
          <a:p>
            <a:pPr lvl="0" algn="r" rtl="1"/>
            <a:r>
              <a:rPr lang="fa-IR" sz="2400" b="1" dirty="0">
                <a:cs typeface="B Nazanin" panose="00000400000000000000" pitchFamily="2" charset="-78"/>
              </a:rPr>
              <a:t>معاونت بهداشتی با %15وزن برنامه عملیاتی با پیشرفت </a:t>
            </a:r>
            <a:r>
              <a:rPr lang="fa-IR" sz="2400" b="1" dirty="0">
                <a:solidFill>
                  <a:srgbClr val="92D050"/>
                </a:solidFill>
                <a:cs typeface="B Nazanin" panose="00000400000000000000" pitchFamily="2" charset="-78"/>
              </a:rPr>
              <a:t>% 100 </a:t>
            </a:r>
            <a:r>
              <a:rPr lang="fa-IR" sz="2400" b="1" dirty="0">
                <a:cs typeface="B Nazanin" panose="00000400000000000000" pitchFamily="2" charset="-78"/>
              </a:rPr>
              <a:t>خوداظهاری</a:t>
            </a:r>
            <a:endParaRPr lang="en-US" sz="2400" b="1" dirty="0">
              <a:cs typeface="B Nazanin" panose="00000400000000000000" pitchFamily="2" charset="-78"/>
            </a:endParaRPr>
          </a:p>
          <a:p>
            <a:pPr lvl="0" algn="r" rtl="1"/>
            <a:r>
              <a:rPr lang="fa-IR" sz="2400" b="1" dirty="0">
                <a:cs typeface="B Nazanin" panose="00000400000000000000" pitchFamily="2" charset="-78"/>
              </a:rPr>
              <a:t>معاونت تحقیقات و فناوری با %8 وزن برنامه عملیاتی با پیشرفت </a:t>
            </a:r>
            <a:r>
              <a:rPr lang="fa-IR" sz="2400" b="1" dirty="0">
                <a:solidFill>
                  <a:srgbClr val="92D050"/>
                </a:solidFill>
                <a:cs typeface="B Nazanin" panose="00000400000000000000" pitchFamily="2" charset="-78"/>
              </a:rPr>
              <a:t>% 100</a:t>
            </a:r>
            <a:r>
              <a:rPr lang="fa-IR" sz="2400" b="1" dirty="0">
                <a:cs typeface="B Nazanin" panose="00000400000000000000" pitchFamily="2" charset="-78"/>
              </a:rPr>
              <a:t> خوداظهاری</a:t>
            </a:r>
            <a:endParaRPr lang="en-US" sz="2400" b="1" dirty="0">
              <a:cs typeface="B Nazanin" panose="00000400000000000000" pitchFamily="2" charset="-78"/>
            </a:endParaRPr>
          </a:p>
          <a:p>
            <a:pPr lvl="0" algn="r" rtl="1"/>
            <a:r>
              <a:rPr lang="fa-IR" sz="2400" b="1" dirty="0">
                <a:cs typeface="B Nazanin" panose="00000400000000000000" pitchFamily="2" charset="-78"/>
              </a:rPr>
              <a:t>معاونت آموزشی با %9 وزن برنامه عملیاتی و پیشرفت </a:t>
            </a:r>
            <a:r>
              <a:rPr lang="fa-IR" sz="2400" b="1" dirty="0">
                <a:solidFill>
                  <a:srgbClr val="92D050"/>
                </a:solidFill>
                <a:cs typeface="B Nazanin" panose="00000400000000000000" pitchFamily="2" charset="-78"/>
              </a:rPr>
              <a:t>% 100 </a:t>
            </a:r>
            <a:r>
              <a:rPr lang="fa-IR" sz="2400" b="1" dirty="0">
                <a:cs typeface="B Nazanin" panose="00000400000000000000" pitchFamily="2" charset="-78"/>
              </a:rPr>
              <a:t>خوداظهاری </a:t>
            </a:r>
            <a:endParaRPr lang="en-US" sz="2400" b="1" dirty="0">
              <a:cs typeface="B Nazanin" panose="00000400000000000000" pitchFamily="2" charset="-78"/>
            </a:endParaRPr>
          </a:p>
          <a:p>
            <a:pPr lvl="0" algn="r" rtl="1"/>
            <a:r>
              <a:rPr lang="fa-IR" sz="2400" b="1" dirty="0">
                <a:cs typeface="B Nazanin" panose="00000400000000000000" pitchFamily="2" charset="-78"/>
              </a:rPr>
              <a:t>معاونت دانشجویی،فرهنگی با %6 وزن برنامه عملیاتی باپیشرفت </a:t>
            </a:r>
            <a:r>
              <a:rPr lang="fa-IR" sz="2400" b="1" dirty="0">
                <a:solidFill>
                  <a:srgbClr val="92D050"/>
                </a:solidFill>
                <a:cs typeface="B Nazanin" panose="00000400000000000000" pitchFamily="2" charset="-78"/>
              </a:rPr>
              <a:t>% 100 </a:t>
            </a:r>
            <a:r>
              <a:rPr lang="fa-IR" sz="2400" b="1" dirty="0">
                <a:cs typeface="B Nazanin" panose="00000400000000000000" pitchFamily="2" charset="-78"/>
              </a:rPr>
              <a:t>خوداظهاری </a:t>
            </a:r>
          </a:p>
          <a:p>
            <a:pPr algn="r" rtl="1"/>
            <a:r>
              <a:rPr lang="fa-IR" sz="2400" b="1" dirty="0">
                <a:cs typeface="B Nazanin" panose="00000400000000000000" pitchFamily="2" charset="-78"/>
              </a:rPr>
              <a:t>معاونت توسعه با %6 وزن  برنامه عملیاتی و پیشرفت </a:t>
            </a:r>
            <a:r>
              <a:rPr lang="fa-IR" sz="2400" b="1" dirty="0">
                <a:solidFill>
                  <a:srgbClr val="92D050"/>
                </a:solidFill>
                <a:cs typeface="B Nazanin" panose="00000400000000000000" pitchFamily="2" charset="-78"/>
              </a:rPr>
              <a:t>% 100</a:t>
            </a:r>
            <a:r>
              <a:rPr lang="fa-IR" sz="2400" b="1" dirty="0">
                <a:solidFill>
                  <a:srgbClr val="FFC000"/>
                </a:solidFill>
                <a:cs typeface="B Nazanin" panose="00000400000000000000" pitchFamily="2" charset="-78"/>
              </a:rPr>
              <a:t> </a:t>
            </a:r>
            <a:r>
              <a:rPr lang="fa-IR" sz="2400" b="1" dirty="0">
                <a:cs typeface="B Nazanin" panose="00000400000000000000" pitchFamily="2" charset="-78"/>
              </a:rPr>
              <a:t>خوداظهاری</a:t>
            </a:r>
            <a:endParaRPr lang="en-US" sz="2400" b="1" dirty="0">
              <a:cs typeface="B Nazanin" panose="00000400000000000000" pitchFamily="2" charset="-78"/>
            </a:endParaRPr>
          </a:p>
          <a:p>
            <a:pPr lvl="0" algn="r" rtl="1"/>
            <a:r>
              <a:rPr lang="fa-IR" sz="2400" b="1" dirty="0">
                <a:cs typeface="B Nazanin" panose="00000400000000000000" pitchFamily="2" charset="-78"/>
              </a:rPr>
              <a:t>معاونت غذا و دارو با %9 وزن برنامه عملیاتی و پیشرفت </a:t>
            </a:r>
            <a:r>
              <a:rPr lang="fa-IR" sz="2400" b="1" dirty="0">
                <a:solidFill>
                  <a:srgbClr val="92D050"/>
                </a:solidFill>
                <a:cs typeface="B Nazanin" panose="00000400000000000000" pitchFamily="2" charset="-78"/>
              </a:rPr>
              <a:t>% 100</a:t>
            </a:r>
            <a:r>
              <a:rPr lang="fa-IR" sz="2400" b="1" dirty="0">
                <a:cs typeface="B Nazanin" panose="00000400000000000000" pitchFamily="2" charset="-78"/>
              </a:rPr>
              <a:t> خوداظهاری</a:t>
            </a:r>
            <a:endParaRPr lang="en-US" sz="2400" b="1" dirty="0">
              <a:cs typeface="B Nazanin" panose="00000400000000000000" pitchFamily="2" charset="-78"/>
            </a:endParaRPr>
          </a:p>
          <a:p>
            <a:pPr lvl="0" algn="r" rtl="1"/>
            <a:r>
              <a:rPr lang="en-US" sz="2400" b="1" dirty="0">
                <a:cs typeface="B Nazanin" panose="00000400000000000000" pitchFamily="2" charset="-78"/>
              </a:rPr>
              <a:t> </a:t>
            </a:r>
            <a:r>
              <a:rPr lang="fa-IR" sz="2400" b="1" dirty="0">
                <a:cs typeface="B Nazanin" panose="00000400000000000000" pitchFamily="2" charset="-78"/>
              </a:rPr>
              <a:t>معاونت درمان با %12وزن برنامه عملیاتی و پیشرفت </a:t>
            </a:r>
            <a:r>
              <a:rPr lang="fa-IR" sz="2400" b="1" dirty="0">
                <a:solidFill>
                  <a:srgbClr val="92D050"/>
                </a:solidFill>
                <a:cs typeface="B Nazanin" panose="00000400000000000000" pitchFamily="2" charset="-78"/>
              </a:rPr>
              <a:t>% 100</a:t>
            </a:r>
            <a:r>
              <a:rPr lang="fa-IR" sz="2400" b="1" dirty="0">
                <a:cs typeface="B Nazanin" panose="00000400000000000000" pitchFamily="2" charset="-78"/>
              </a:rPr>
              <a:t> خوداظهاری </a:t>
            </a:r>
            <a:endParaRPr lang="en-US" sz="2400" b="1" dirty="0">
              <a:cs typeface="B Nazanin" panose="00000400000000000000" pitchFamily="2" charset="-78"/>
            </a:endParaRPr>
          </a:p>
          <a:p>
            <a:pPr marL="0" indent="0" algn="r">
              <a:buNone/>
            </a:pP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3438773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6675"/>
            <a:ext cx="8596668" cy="713613"/>
          </a:xfrm>
        </p:spPr>
        <p:txBody>
          <a:bodyPr>
            <a:normAutofit fontScale="90000"/>
          </a:bodyPr>
          <a:lstStyle/>
          <a:p>
            <a:pPr algn="r"/>
            <a:r>
              <a:rPr lang="fa-IR" b="1" dirty="0">
                <a:solidFill>
                  <a:srgbClr val="C00000"/>
                </a:solidFill>
                <a:cs typeface="B Nazanin" panose="00000400000000000000" pitchFamily="2" charset="-78"/>
              </a:rPr>
              <a:t>خوداظهاری 12 ماهه حوزه های ستادی دانشگاه در سال 1401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80288"/>
            <a:ext cx="9717024" cy="6077711"/>
          </a:xfrm>
        </p:spPr>
        <p:txBody>
          <a:bodyPr>
            <a:normAutofit/>
          </a:bodyPr>
          <a:lstStyle/>
          <a:p>
            <a:pPr lvl="0" algn="r" rtl="1"/>
            <a:r>
              <a:rPr lang="fa-IR" sz="2400" b="1" dirty="0">
                <a:cs typeface="B Nazanin" panose="00000400000000000000" pitchFamily="2" charset="-78"/>
              </a:rPr>
              <a:t>مدیریت پرستاری با %3 وزن برنامه عملیاتی با پیشرفت </a:t>
            </a:r>
            <a:r>
              <a:rPr lang="fa-IR" sz="2400" b="1" dirty="0">
                <a:solidFill>
                  <a:srgbClr val="92D050"/>
                </a:solidFill>
                <a:cs typeface="B Nazanin" panose="00000400000000000000" pitchFamily="2" charset="-78"/>
              </a:rPr>
              <a:t>% 100 </a:t>
            </a:r>
            <a:r>
              <a:rPr lang="fa-IR" sz="2400" b="1" dirty="0">
                <a:cs typeface="B Nazanin" panose="00000400000000000000" pitchFamily="2" charset="-78"/>
              </a:rPr>
              <a:t>خوداظهاری </a:t>
            </a:r>
            <a:endParaRPr lang="en-US" sz="2400" b="1" dirty="0">
              <a:cs typeface="B Nazanin" panose="00000400000000000000" pitchFamily="2" charset="-78"/>
            </a:endParaRPr>
          </a:p>
          <a:p>
            <a:pPr lvl="0" algn="r" rtl="1"/>
            <a:r>
              <a:rPr lang="fa-IR" sz="2400" b="1" dirty="0">
                <a:cs typeface="B Nazanin" panose="00000400000000000000" pitchFamily="2" charset="-78"/>
              </a:rPr>
              <a:t>حوزه طب سنتی با 2% وزن برنامه عملیاتی  با پیشرفت </a:t>
            </a:r>
            <a:r>
              <a:rPr lang="fa-IR" sz="2400" b="1" dirty="0">
                <a:solidFill>
                  <a:srgbClr val="92D050"/>
                </a:solidFill>
                <a:cs typeface="B Nazanin" panose="00000400000000000000" pitchFamily="2" charset="-78"/>
              </a:rPr>
              <a:t>% 100</a:t>
            </a:r>
            <a:r>
              <a:rPr lang="fa-IR" sz="2400" b="1" dirty="0">
                <a:cs typeface="B Nazanin" panose="00000400000000000000" pitchFamily="2" charset="-78"/>
              </a:rPr>
              <a:t> خوداظهاری </a:t>
            </a:r>
            <a:endParaRPr lang="en-US" sz="2400" b="1" dirty="0">
              <a:cs typeface="B Nazanin" panose="00000400000000000000" pitchFamily="2" charset="-78"/>
            </a:endParaRPr>
          </a:p>
          <a:p>
            <a:pPr lvl="0" algn="r" rtl="1"/>
            <a:r>
              <a:rPr lang="fa-IR" sz="2400" b="1" dirty="0">
                <a:cs typeface="B Nazanin" panose="00000400000000000000" pitchFamily="2" charset="-78"/>
              </a:rPr>
              <a:t>حوزه عالی سلامت و امنیت غذایی با %2 وزن برنامه عملیاتی باپیشرفت </a:t>
            </a:r>
            <a:r>
              <a:rPr lang="fa-IR" sz="2400" b="1" dirty="0">
                <a:solidFill>
                  <a:srgbClr val="00B050"/>
                </a:solidFill>
                <a:cs typeface="B Nazanin" panose="00000400000000000000" pitchFamily="2" charset="-78"/>
              </a:rPr>
              <a:t>%100 </a:t>
            </a:r>
            <a:r>
              <a:rPr lang="fa-IR" sz="2400" b="1" dirty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خوداظهاری</a:t>
            </a:r>
          </a:p>
          <a:p>
            <a:r>
              <a:rPr lang="fa-IR" sz="2400" b="1" dirty="0">
                <a:cs typeface="B Nazanin" panose="00000400000000000000" pitchFamily="2" charset="-78"/>
              </a:rPr>
              <a:t>حوزه مردم نهاد و خیرین سلامت با %2 وزن برنامه عملیاتی باپیشرفت </a:t>
            </a:r>
            <a:r>
              <a:rPr lang="fa-IR" sz="2400" b="1" dirty="0">
                <a:solidFill>
                  <a:srgbClr val="92D050"/>
                </a:solidFill>
                <a:cs typeface="B Nazanin" panose="00000400000000000000" pitchFamily="2" charset="-78"/>
              </a:rPr>
              <a:t>% 100 </a:t>
            </a:r>
            <a:r>
              <a:rPr lang="fa-IR" sz="2400" b="1" dirty="0">
                <a:cs typeface="B Nazanin" panose="00000400000000000000" pitchFamily="2" charset="-78"/>
              </a:rPr>
              <a:t>خوداظهاری  </a:t>
            </a:r>
          </a:p>
          <a:p>
            <a:pPr lvl="0" algn="r" rtl="1"/>
            <a:r>
              <a:rPr lang="fa-IR" sz="2400" b="1" dirty="0">
                <a:cs typeface="B Nazanin" panose="00000400000000000000" pitchFamily="2" charset="-78"/>
              </a:rPr>
              <a:t>مدیریت بازرسی با %3 وزن برنامه عملیاتی با پیشرفت </a:t>
            </a:r>
            <a:r>
              <a:rPr lang="fa-IR" sz="2400" b="1" dirty="0">
                <a:solidFill>
                  <a:srgbClr val="92D050"/>
                </a:solidFill>
                <a:cs typeface="B Nazanin" panose="00000400000000000000" pitchFamily="2" charset="-78"/>
              </a:rPr>
              <a:t>% 100 </a:t>
            </a:r>
            <a:r>
              <a:rPr lang="fa-IR" sz="2400" b="1" dirty="0">
                <a:cs typeface="B Nazanin" panose="00000400000000000000" pitchFamily="2" charset="-78"/>
              </a:rPr>
              <a:t>خوداظهاری </a:t>
            </a:r>
            <a:endParaRPr lang="en-US" sz="2400" b="1" dirty="0">
              <a:cs typeface="B Nazanin" panose="00000400000000000000" pitchFamily="2" charset="-78"/>
            </a:endParaRPr>
          </a:p>
          <a:p>
            <a:pPr lvl="0" algn="r" rtl="1"/>
            <a:r>
              <a:rPr lang="fa-IR" sz="2400" b="1" dirty="0">
                <a:cs typeface="B Nazanin" panose="00000400000000000000" pitchFamily="2" charset="-78"/>
              </a:rPr>
              <a:t>مدیریت اورژانس با %2 وزن برنامه عملیاتی با پیشرفت </a:t>
            </a:r>
            <a:r>
              <a:rPr lang="fa-IR" sz="2400" b="1" dirty="0">
                <a:solidFill>
                  <a:srgbClr val="92D050"/>
                </a:solidFill>
                <a:cs typeface="B Nazanin" panose="00000400000000000000" pitchFamily="2" charset="-78"/>
              </a:rPr>
              <a:t>% 100</a:t>
            </a:r>
            <a:r>
              <a:rPr lang="fa-IR" sz="2400" b="1" dirty="0">
                <a:solidFill>
                  <a:srgbClr val="FFC000"/>
                </a:solidFill>
                <a:cs typeface="B Nazanin" panose="00000400000000000000" pitchFamily="2" charset="-78"/>
              </a:rPr>
              <a:t> </a:t>
            </a:r>
            <a:r>
              <a:rPr lang="fa-IR" sz="2400" b="1" dirty="0">
                <a:cs typeface="B Nazanin" panose="00000400000000000000" pitchFamily="2" charset="-78"/>
              </a:rPr>
              <a:t>خوداظهاری </a:t>
            </a:r>
            <a:endParaRPr lang="en-US" sz="2400" b="1" dirty="0">
              <a:cs typeface="B Nazanin" panose="00000400000000000000" pitchFamily="2" charset="-78"/>
            </a:endParaRPr>
          </a:p>
          <a:p>
            <a:pPr lvl="0" algn="r" rtl="1"/>
            <a:r>
              <a:rPr lang="fa-IR" sz="2400" b="1" dirty="0">
                <a:cs typeface="B Nazanin" panose="00000400000000000000" pitchFamily="2" charset="-78"/>
              </a:rPr>
              <a:t>حوزه پدافند غیر عامل با %1 وزن برنامه عملیاتی با پیشرفت </a:t>
            </a:r>
            <a:r>
              <a:rPr lang="fa-IR" sz="2400" b="1" dirty="0">
                <a:solidFill>
                  <a:srgbClr val="92D050"/>
                </a:solidFill>
                <a:cs typeface="B Nazanin" panose="00000400000000000000" pitchFamily="2" charset="-78"/>
              </a:rPr>
              <a:t>% 100 </a:t>
            </a:r>
            <a:r>
              <a:rPr lang="fa-IR" sz="2400" b="1" dirty="0">
                <a:cs typeface="B Nazanin" panose="00000400000000000000" pitchFamily="2" charset="-78"/>
              </a:rPr>
              <a:t>خوداظهاری </a:t>
            </a:r>
            <a:endParaRPr lang="en-US" sz="2400" b="1" dirty="0">
              <a:cs typeface="B Nazanin" panose="00000400000000000000" pitchFamily="2" charset="-78"/>
            </a:endParaRPr>
          </a:p>
          <a:p>
            <a:pPr lvl="0" algn="r" rtl="1"/>
            <a:r>
              <a:rPr lang="fa-IR" sz="2400" b="1" dirty="0">
                <a:cs typeface="B Nazanin" panose="00000400000000000000" pitchFamily="2" charset="-78"/>
              </a:rPr>
              <a:t>مدیریت روابط عمومی با %1  وزن برنامه عملیاتی با پیشرفت </a:t>
            </a:r>
            <a:r>
              <a:rPr lang="fa-IR" sz="2400" b="1" dirty="0">
                <a:solidFill>
                  <a:srgbClr val="92D050"/>
                </a:solidFill>
                <a:cs typeface="B Nazanin" panose="00000400000000000000" pitchFamily="2" charset="-78"/>
              </a:rPr>
              <a:t>% 100 </a:t>
            </a:r>
            <a:r>
              <a:rPr lang="fa-IR" sz="2400" b="1" dirty="0">
                <a:cs typeface="B Nazanin" panose="00000400000000000000" pitchFamily="2" charset="-78"/>
              </a:rPr>
              <a:t>خوداظهاری</a:t>
            </a:r>
            <a:endParaRPr lang="en-US" sz="2400" b="1" dirty="0">
              <a:cs typeface="B Nazanin" panose="00000400000000000000" pitchFamily="2" charset="-78"/>
            </a:endParaRPr>
          </a:p>
          <a:p>
            <a:pPr lvl="0" algn="r" rtl="1"/>
            <a:r>
              <a:rPr lang="fa-IR" sz="2400" b="1" dirty="0">
                <a:cs typeface="B Nazanin" panose="00000400000000000000" pitchFamily="2" charset="-78"/>
              </a:rPr>
              <a:t>مدیریت حراست با  % 3 وزن برنامه عملیاتی با پیشرفت </a:t>
            </a:r>
            <a:r>
              <a:rPr lang="fa-IR" sz="2400" b="1" dirty="0">
                <a:solidFill>
                  <a:srgbClr val="92D050"/>
                </a:solidFill>
                <a:cs typeface="B Nazanin" panose="00000400000000000000" pitchFamily="2" charset="-78"/>
              </a:rPr>
              <a:t>% 100 </a:t>
            </a:r>
            <a:r>
              <a:rPr lang="fa-IR" sz="2400" b="1" dirty="0">
                <a:cs typeface="B Nazanin" panose="00000400000000000000" pitchFamily="2" charset="-78"/>
              </a:rPr>
              <a:t>خوداظهاری </a:t>
            </a:r>
            <a:endParaRPr lang="en-US" sz="2400" b="1" dirty="0">
              <a:cs typeface="B Nazanin" panose="00000400000000000000" pitchFamily="2" charset="-78"/>
            </a:endParaRPr>
          </a:p>
          <a:p>
            <a:pPr lvl="0" algn="r" rtl="1"/>
            <a:r>
              <a:rPr lang="fa-IR" sz="2400" b="1" dirty="0">
                <a:cs typeface="B Nazanin" panose="00000400000000000000" pitchFamily="2" charset="-78"/>
              </a:rPr>
              <a:t>مدیریت حقوقی با  %3 وزن برنامه عملیاتی با پیشرفت </a:t>
            </a:r>
            <a:r>
              <a:rPr lang="fa-IR" sz="2400" b="1" dirty="0">
                <a:solidFill>
                  <a:srgbClr val="92D050"/>
                </a:solidFill>
                <a:cs typeface="B Nazanin" panose="00000400000000000000" pitchFamily="2" charset="-78"/>
              </a:rPr>
              <a:t>% 100 </a:t>
            </a:r>
            <a:r>
              <a:rPr lang="fa-IR" sz="2400" b="1" dirty="0">
                <a:cs typeface="B Nazanin" panose="00000400000000000000" pitchFamily="2" charset="-78"/>
              </a:rPr>
              <a:t>خوداظهاری</a:t>
            </a:r>
          </a:p>
          <a:p>
            <a:pPr algn="r" rtl="1"/>
            <a:r>
              <a:rPr lang="fa-IR" sz="2400" b="1" dirty="0">
                <a:cs typeface="B Nazanin" panose="00000400000000000000" pitchFamily="2" charset="-78"/>
              </a:rPr>
              <a:t>حوزه مامایی با 1% وزن برنامه عملیاتی با پیشرفت </a:t>
            </a:r>
            <a:r>
              <a:rPr lang="fa-IR" sz="2400" b="1" dirty="0">
                <a:solidFill>
                  <a:srgbClr val="92D050"/>
                </a:solidFill>
                <a:cs typeface="B Nazanin" panose="00000400000000000000" pitchFamily="2" charset="-78"/>
              </a:rPr>
              <a:t>% 100 </a:t>
            </a:r>
            <a:r>
              <a:rPr lang="fa-IR" sz="2400" b="1" dirty="0">
                <a:cs typeface="B Nazanin" panose="00000400000000000000" pitchFamily="2" charset="-78"/>
              </a:rPr>
              <a:t>خوداظهاری </a:t>
            </a:r>
            <a:endParaRPr lang="en-US" sz="2400" b="1" dirty="0">
              <a:cs typeface="B Nazanin" panose="00000400000000000000" pitchFamily="2" charset="-78"/>
            </a:endParaRPr>
          </a:p>
          <a:p>
            <a:pPr lvl="0" algn="r" rtl="1"/>
            <a:endParaRPr lang="en-US" dirty="0"/>
          </a:p>
          <a:p>
            <a:endParaRPr lang="fa-IR" dirty="0"/>
          </a:p>
          <a:p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2674144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31648"/>
            <a:ext cx="9589168" cy="829056"/>
          </a:xfrm>
        </p:spPr>
        <p:txBody>
          <a:bodyPr>
            <a:normAutofit fontScale="90000"/>
          </a:bodyPr>
          <a:lstStyle/>
          <a:p>
            <a:pPr algn="r"/>
            <a:r>
              <a:rPr lang="fa-IR" b="1" dirty="0">
                <a:solidFill>
                  <a:srgbClr val="C00000"/>
                </a:solidFill>
                <a:cs typeface="B Nazanin" panose="00000400000000000000" pitchFamily="2" charset="-78"/>
              </a:rPr>
              <a:t>ارزیابی انطباق تخصصی کلان دانشگاه در برنامه عملیاتی سلامت 1401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1243584"/>
            <a:ext cx="9843247" cy="5614416"/>
          </a:xfrm>
        </p:spPr>
        <p:txBody>
          <a:bodyPr>
            <a:normAutofit/>
          </a:bodyPr>
          <a:lstStyle/>
          <a:p>
            <a:pPr algn="r" rtl="1"/>
            <a:r>
              <a:rPr lang="fa-IR" sz="2400" b="1" dirty="0">
                <a:cs typeface="B Nazanin" panose="00000400000000000000" pitchFamily="2" charset="-78"/>
              </a:rPr>
              <a:t>پیشرفت دانشگاه با ارزیابی انطباق  12ماهه </a:t>
            </a:r>
            <a:r>
              <a:rPr lang="fa-IR" sz="2400" b="1" dirty="0">
                <a:solidFill>
                  <a:srgbClr val="92D050"/>
                </a:solidFill>
                <a:cs typeface="B Nazanin" panose="00000400000000000000" pitchFamily="2" charset="-78"/>
              </a:rPr>
              <a:t>%96.04</a:t>
            </a:r>
            <a:r>
              <a:rPr lang="fa-IR" sz="2400" b="1" dirty="0">
                <a:cs typeface="B Nazanin" panose="00000400000000000000" pitchFamily="2" charset="-78"/>
              </a:rPr>
              <a:t> ازمقدار پیش بینی%100</a:t>
            </a:r>
          </a:p>
          <a:p>
            <a:pPr algn="r" rtl="1"/>
            <a:r>
              <a:rPr lang="fa-IR" sz="2400" b="1" dirty="0">
                <a:cs typeface="B Nazanin" panose="00000400000000000000" pitchFamily="2" charset="-78"/>
              </a:rPr>
              <a:t>انحراف دانشگاه در ارزیابی انطباق 12 ماهه  </a:t>
            </a:r>
            <a:r>
              <a:rPr lang="fa-IR" sz="2400" b="1" dirty="0">
                <a:solidFill>
                  <a:srgbClr val="FFC000"/>
                </a:solidFill>
                <a:cs typeface="B Nazanin" panose="00000400000000000000" pitchFamily="2" charset="-78"/>
              </a:rPr>
              <a:t>%3.96-</a:t>
            </a:r>
          </a:p>
          <a:p>
            <a:r>
              <a:rPr lang="fa-IR" sz="2400" b="1" dirty="0">
                <a:cs typeface="B Nazanin" panose="00000400000000000000" pitchFamily="2" charset="-78"/>
              </a:rPr>
              <a:t>پیشرفت دانشگاه با ارزیابی انطباق  1401 با در نظر گرفتن 7 فعالیت انطباق نشده                  </a:t>
            </a:r>
            <a:r>
              <a:rPr lang="fa-IR" sz="2400" b="1" dirty="0">
                <a:solidFill>
                  <a:srgbClr val="92D050"/>
                </a:solidFill>
                <a:cs typeface="B Nazanin" panose="00000400000000000000" pitchFamily="2" charset="-78"/>
              </a:rPr>
              <a:t>% 96.32 </a:t>
            </a:r>
            <a:r>
              <a:rPr lang="fa-IR" sz="2400" b="1" dirty="0">
                <a:cs typeface="B Nazanin" panose="00000400000000000000" pitchFamily="2" charset="-78"/>
              </a:rPr>
              <a:t>از مقدار پیش بینی%100</a:t>
            </a:r>
          </a:p>
          <a:p>
            <a:r>
              <a:rPr lang="fa-IR" sz="2400" b="1" dirty="0">
                <a:cs typeface="B Nazanin" panose="00000400000000000000" pitchFamily="2" charset="-78"/>
              </a:rPr>
              <a:t>انحراف دانشگاه در ارزیابی انطباق 1401 بدون در نظر گرفتن 7 فعالیت انطباق نشده  </a:t>
            </a:r>
            <a:r>
              <a:rPr lang="fa-IR" sz="2400" b="1" dirty="0">
                <a:solidFill>
                  <a:srgbClr val="FFC000"/>
                </a:solidFill>
                <a:cs typeface="B Nazanin" panose="00000400000000000000" pitchFamily="2" charset="-78"/>
              </a:rPr>
              <a:t>%3.68-</a:t>
            </a:r>
            <a:endParaRPr lang="en-US" sz="2400" b="1" dirty="0">
              <a:solidFill>
                <a:srgbClr val="FFC000"/>
              </a:solidFill>
              <a:cs typeface="B Nazanin" panose="00000400000000000000" pitchFamily="2" charset="-78"/>
            </a:endParaRPr>
          </a:p>
          <a:p>
            <a:pPr algn="r" rtl="1"/>
            <a:r>
              <a:rPr lang="fa-IR" sz="2400" b="1" dirty="0">
                <a:cs typeface="B Nazanin" panose="00000400000000000000" pitchFamily="2" charset="-78"/>
              </a:rPr>
              <a:t>فعالیت های خاتمه یافته با %100 پیشرفت </a:t>
            </a:r>
            <a:r>
              <a:rPr lang="fa-IR" sz="2400" b="1" dirty="0">
                <a:solidFill>
                  <a:srgbClr val="00B050"/>
                </a:solidFill>
                <a:cs typeface="B Nazanin" panose="00000400000000000000" pitchFamily="2" charset="-78"/>
              </a:rPr>
              <a:t>1188</a:t>
            </a:r>
            <a:r>
              <a:rPr lang="fa-IR" sz="2400" b="1" dirty="0">
                <a:cs typeface="B Nazanin" panose="00000400000000000000" pitchFamily="2" charset="-78"/>
              </a:rPr>
              <a:t> فعالیت از 1383 فعالیت و تحقق </a:t>
            </a:r>
          </a:p>
          <a:p>
            <a:pPr marL="0" indent="0" algn="r" rtl="1">
              <a:buNone/>
            </a:pPr>
            <a:r>
              <a:rPr lang="fa-IR" sz="2400" b="1" dirty="0">
                <a:cs typeface="B Nazanin" panose="00000400000000000000" pitchFamily="2" charset="-78"/>
              </a:rPr>
              <a:t>    </a:t>
            </a:r>
            <a:r>
              <a:rPr lang="fa-IR" sz="2400" b="1" dirty="0">
                <a:solidFill>
                  <a:srgbClr val="00B050"/>
                </a:solidFill>
                <a:cs typeface="B Nazanin" panose="00000400000000000000" pitchFamily="2" charset="-78"/>
              </a:rPr>
              <a:t>%85.90 </a:t>
            </a:r>
            <a:r>
              <a:rPr lang="fa-IR" sz="2400" b="1" dirty="0">
                <a:cs typeface="B Nazanin" panose="00000400000000000000" pitchFamily="2" charset="-78"/>
              </a:rPr>
              <a:t>برنامه عملیاتی دانشگاه با خوداظهاری و ارزیابی انطباق</a:t>
            </a:r>
            <a:r>
              <a:rPr lang="fa-IR" sz="2400" b="1" dirty="0">
                <a:solidFill>
                  <a:srgbClr val="00B050"/>
                </a:solidFill>
                <a:cs typeface="B Nazanin" panose="00000400000000000000" pitchFamily="2" charset="-78"/>
              </a:rPr>
              <a:t>%100</a:t>
            </a:r>
            <a:r>
              <a:rPr lang="fa-IR" sz="2400" b="1" dirty="0">
                <a:cs typeface="B Nazanin" panose="00000400000000000000" pitchFamily="2" charset="-78"/>
              </a:rPr>
              <a:t> در سال 1401</a:t>
            </a:r>
          </a:p>
          <a:p>
            <a:pPr algn="r" rtl="1"/>
            <a:r>
              <a:rPr lang="fa-IR" sz="2400" b="1" dirty="0">
                <a:solidFill>
                  <a:srgbClr val="FF0000"/>
                </a:solidFill>
                <a:cs typeface="B Nazanin" panose="00000400000000000000" pitchFamily="2" charset="-78"/>
              </a:rPr>
              <a:t>195</a:t>
            </a:r>
            <a:r>
              <a:rPr lang="fa-IR" sz="2400" b="1" dirty="0">
                <a:cs typeface="B Nazanin" panose="00000400000000000000" pitchFamily="2" charset="-78"/>
              </a:rPr>
              <a:t> فعالیت دارای انحراف ارزیابی انطباق از 1383 فعالیت و با وزنی برابر </a:t>
            </a:r>
            <a:r>
              <a:rPr lang="fa-IR" sz="2400" b="1" dirty="0">
                <a:solidFill>
                  <a:srgbClr val="FF0000"/>
                </a:solidFill>
                <a:cs typeface="B Nazanin" panose="00000400000000000000" pitchFamily="2" charset="-78"/>
              </a:rPr>
              <a:t>%14.09</a:t>
            </a:r>
          </a:p>
          <a:p>
            <a:r>
              <a:rPr lang="fa-IR" sz="2400" b="1" dirty="0">
                <a:solidFill>
                  <a:srgbClr val="FFC000"/>
                </a:solidFill>
                <a:cs typeface="B Nazanin" panose="00000400000000000000" pitchFamily="2" charset="-78"/>
              </a:rPr>
              <a:t>40</a:t>
            </a:r>
            <a:r>
              <a:rPr lang="fa-IR" sz="2400" b="1" dirty="0">
                <a:cs typeface="B Nazanin" panose="00000400000000000000" pitchFamily="2" charset="-78"/>
              </a:rPr>
              <a:t> فعالیت تاخیری ارزیابی انطباق با انحراف کمتر ازمحدود مجاز </a:t>
            </a:r>
            <a:r>
              <a:rPr lang="fa-IR" sz="2400" b="1" dirty="0">
                <a:solidFill>
                  <a:srgbClr val="FFC000"/>
                </a:solidFill>
                <a:cs typeface="B Nazanin" panose="00000400000000000000" pitchFamily="2" charset="-78"/>
              </a:rPr>
              <a:t>%5-</a:t>
            </a:r>
            <a:r>
              <a:rPr lang="fa-IR" sz="2400" b="1" dirty="0">
                <a:cs typeface="B Nazanin" panose="00000400000000000000" pitchFamily="2" charset="-78"/>
              </a:rPr>
              <a:t>و </a:t>
            </a:r>
            <a:r>
              <a:rPr lang="fa-IR" sz="2000" b="1" dirty="0">
                <a:cs typeface="B Nazanin" panose="00000400000000000000" pitchFamily="2" charset="-78"/>
              </a:rPr>
              <a:t>با وزنی برابر </a:t>
            </a:r>
            <a:r>
              <a:rPr lang="fa-IR" sz="1600" b="1" dirty="0">
                <a:solidFill>
                  <a:srgbClr val="FF0000"/>
                </a:solidFill>
                <a:cs typeface="B Nazanin" panose="00000400000000000000" pitchFamily="2" charset="-78"/>
              </a:rPr>
              <a:t>%</a:t>
            </a:r>
            <a:r>
              <a:rPr lang="fa-IR" sz="2000" b="1" dirty="0">
                <a:solidFill>
                  <a:srgbClr val="FF0000"/>
                </a:solidFill>
                <a:cs typeface="B Nazanin" panose="00000400000000000000" pitchFamily="2" charset="-78"/>
              </a:rPr>
              <a:t>2.89</a:t>
            </a:r>
          </a:p>
          <a:p>
            <a:r>
              <a:rPr lang="fa-IR" sz="2400" b="1" dirty="0">
                <a:solidFill>
                  <a:srgbClr val="FF0000"/>
                </a:solidFill>
                <a:cs typeface="B Nazanin" panose="00000400000000000000" pitchFamily="2" charset="-78"/>
              </a:rPr>
              <a:t>155</a:t>
            </a:r>
            <a:r>
              <a:rPr lang="fa-IR" sz="2400" b="1" dirty="0">
                <a:cs typeface="B Nazanin" panose="00000400000000000000" pitchFamily="2" charset="-78"/>
              </a:rPr>
              <a:t> فعالیت تاخیری ارزیابی انطباق با انحراف بالاتر از محدود مجاز </a:t>
            </a:r>
            <a:r>
              <a:rPr lang="fa-IR" sz="2400" b="1" dirty="0">
                <a:solidFill>
                  <a:srgbClr val="FF0000"/>
                </a:solidFill>
                <a:cs typeface="B Nazanin" panose="00000400000000000000" pitchFamily="2" charset="-78"/>
              </a:rPr>
              <a:t>%5-</a:t>
            </a:r>
            <a:r>
              <a:rPr lang="fa-IR" sz="1800" b="1" dirty="0">
                <a:cs typeface="B Nazanin" panose="00000400000000000000" pitchFamily="2" charset="-78"/>
              </a:rPr>
              <a:t>و با وزنی برابر</a:t>
            </a:r>
            <a:r>
              <a:rPr lang="fa-IR" sz="1800" b="1" dirty="0">
                <a:solidFill>
                  <a:srgbClr val="FF0000"/>
                </a:solidFill>
                <a:cs typeface="B Nazanin" panose="00000400000000000000" pitchFamily="2" charset="-78"/>
              </a:rPr>
              <a:t>%11.20</a:t>
            </a:r>
          </a:p>
          <a:p>
            <a:endParaRPr lang="fa-IR" b="1" dirty="0">
              <a:solidFill>
                <a:srgbClr val="FFC000"/>
              </a:solidFill>
            </a:endParaRPr>
          </a:p>
          <a:p>
            <a:pPr marL="0" indent="0" algn="r">
              <a:buNone/>
            </a:pPr>
            <a:endParaRPr lang="en-US" dirty="0"/>
          </a:p>
          <a:p>
            <a:pPr marL="0" indent="0" algn="r">
              <a:buNone/>
            </a:pP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731286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34112"/>
            <a:ext cx="9509760" cy="768096"/>
          </a:xfrm>
        </p:spPr>
        <p:txBody>
          <a:bodyPr>
            <a:normAutofit fontScale="90000"/>
          </a:bodyPr>
          <a:lstStyle/>
          <a:p>
            <a:pPr algn="r"/>
            <a:r>
              <a:rPr lang="fa-IR" b="1" dirty="0">
                <a:solidFill>
                  <a:srgbClr val="C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ارزیابی انطباق 12 ماهه حوزه معاونین دانشگاه در برنامه عملیاتی1401</a:t>
            </a:r>
            <a:endParaRPr lang="fa-I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02208"/>
            <a:ext cx="10466614" cy="5955792"/>
          </a:xfrm>
        </p:spPr>
        <p:txBody>
          <a:bodyPr>
            <a:normAutofit fontScale="62500" lnSpcReduction="20000"/>
          </a:bodyPr>
          <a:lstStyle/>
          <a:p>
            <a:pPr marL="342900" lvl="0" indent="-342900" algn="r" rtl="1">
              <a:lnSpc>
                <a:spcPct val="107000"/>
              </a:lnSpc>
              <a:spcAft>
                <a:spcPts val="800"/>
              </a:spcAft>
              <a:buFont typeface="Wingdings 3" panose="05040102010807070707" pitchFamily="18" charset="2"/>
              <a:buChar char=""/>
              <a:tabLst>
                <a:tab pos="457200" algn="l"/>
              </a:tabLst>
            </a:pPr>
            <a:r>
              <a:rPr lang="fa-IR" sz="3400" b="1" kern="1200" dirty="0">
                <a:solidFill>
                  <a:srgbClr val="40404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معاونت بهداشتی با %15وزن برنامه عملیاتی و پیشرفت ارزیابی انطباق تخصصی   % 98.69 و رشد </a:t>
            </a:r>
            <a:r>
              <a:rPr lang="fa-IR" sz="3400" b="1" kern="12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% 51.+ </a:t>
            </a:r>
            <a:r>
              <a:rPr lang="fa-IR" sz="3400" b="1" kern="1200" dirty="0">
                <a:solidFill>
                  <a:srgbClr val="40404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نسبت به سال 1400و رشد </a:t>
            </a:r>
            <a:r>
              <a:rPr lang="fa-IR" sz="3400" b="1" kern="12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%0.94+</a:t>
            </a:r>
            <a:r>
              <a:rPr lang="fa-IR" sz="3400" b="1" kern="1200" dirty="0">
                <a:solidFill>
                  <a:srgbClr val="40404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 نسبت به سال 99</a:t>
            </a:r>
            <a:endParaRPr lang="en-US" sz="3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r" rtl="1">
              <a:lnSpc>
                <a:spcPct val="107000"/>
              </a:lnSpc>
              <a:spcAft>
                <a:spcPts val="800"/>
              </a:spcAft>
              <a:buFont typeface="Wingdings 3" panose="05040102010807070707" pitchFamily="18" charset="2"/>
              <a:buChar char=""/>
              <a:tabLst>
                <a:tab pos="457200" algn="l"/>
              </a:tabLst>
            </a:pPr>
            <a:r>
              <a:rPr lang="fa-IR" sz="3400" b="1" kern="1200" dirty="0">
                <a:solidFill>
                  <a:srgbClr val="40404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معاونت آموزشی با %7 وزن برنامه عملیاتی و پیشرفت  ارزیابی انطباق تخصصی% 100 و رشد </a:t>
            </a:r>
            <a:r>
              <a:rPr lang="fa-IR" sz="3400" b="1" kern="12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%29.+ </a:t>
            </a:r>
            <a:r>
              <a:rPr lang="fa-IR" sz="3400" b="1" kern="1200" dirty="0">
                <a:solidFill>
                  <a:srgbClr val="40404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نسبت به سال 1400 و رشد </a:t>
            </a:r>
            <a:r>
              <a:rPr lang="fa-IR" sz="3400" b="1" kern="12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%0.33+</a:t>
            </a:r>
            <a:r>
              <a:rPr lang="fa-IR" sz="3400" b="1" kern="1200" dirty="0">
                <a:solidFill>
                  <a:srgbClr val="40404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 نسبت به سال 99</a:t>
            </a:r>
            <a:endParaRPr lang="en-US" sz="3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r" rtl="1">
              <a:lnSpc>
                <a:spcPct val="107000"/>
              </a:lnSpc>
              <a:spcAft>
                <a:spcPts val="800"/>
              </a:spcAft>
              <a:buFont typeface="Wingdings 3" panose="05040102010807070707" pitchFamily="18" charset="2"/>
              <a:buChar char=""/>
              <a:tabLst>
                <a:tab pos="457200" algn="l"/>
              </a:tabLst>
            </a:pPr>
            <a:r>
              <a:rPr lang="fa-IR" sz="3400" b="1" kern="1200" dirty="0">
                <a:solidFill>
                  <a:srgbClr val="40404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معاونت غذا و دارو با %9 وزن برنامه عملیاتی و پیشرفت ارزیابی انطباق تخصص</a:t>
            </a:r>
            <a:r>
              <a:rPr lang="fa-IR" sz="3400" b="1" dirty="0">
                <a:solidFill>
                  <a:srgbClr val="40404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ی</a:t>
            </a:r>
            <a:r>
              <a:rPr lang="fa-IR" sz="3400" b="1" kern="1200" dirty="0">
                <a:solidFill>
                  <a:srgbClr val="40404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% 100 و رشد </a:t>
            </a:r>
            <a:r>
              <a:rPr lang="fa-IR" sz="3400" b="1" kern="12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%1.+ </a:t>
            </a:r>
            <a:r>
              <a:rPr lang="fa-IR" sz="3400" b="1" kern="1200" dirty="0">
                <a:solidFill>
                  <a:srgbClr val="40404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نسبت به سال 1400 و </a:t>
            </a:r>
            <a:r>
              <a:rPr lang="fa-IR" sz="3400" b="1" kern="12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بدون انحراف  </a:t>
            </a:r>
            <a:r>
              <a:rPr lang="fa-IR" sz="3400" b="1" kern="1200" dirty="0">
                <a:solidFill>
                  <a:srgbClr val="40404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نسبت به سال 99</a:t>
            </a:r>
            <a:endParaRPr lang="en-US" sz="3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r" rtl="1">
              <a:lnSpc>
                <a:spcPct val="107000"/>
              </a:lnSpc>
              <a:spcAft>
                <a:spcPts val="800"/>
              </a:spcAft>
              <a:buFont typeface="Wingdings 3" panose="05040102010807070707" pitchFamily="18" charset="2"/>
              <a:buChar char=""/>
              <a:tabLst>
                <a:tab pos="457200" algn="l"/>
              </a:tabLst>
            </a:pPr>
            <a:r>
              <a:rPr lang="fa-IR" sz="3400" b="1" kern="1200" dirty="0">
                <a:solidFill>
                  <a:srgbClr val="40404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معاونت توسعه با %10 وزن  برنامه عملیاتی و پیشرفت ارزیابی انطباق تخصصی% 93.07و رشد  </a:t>
            </a:r>
            <a:r>
              <a:rPr lang="fa-IR" sz="3400" b="1" kern="12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%1.56+ </a:t>
            </a:r>
            <a:r>
              <a:rPr lang="fa-IR" sz="3400" b="1" kern="1200" dirty="0">
                <a:solidFill>
                  <a:srgbClr val="40404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نسبت به سال 1400 و انحراف</a:t>
            </a:r>
            <a:r>
              <a:rPr lang="fa-IR" sz="3400" b="1" kern="12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 %2.08- </a:t>
            </a:r>
            <a:r>
              <a:rPr lang="fa-IR" sz="3400" b="1" kern="1200" dirty="0">
                <a:solidFill>
                  <a:srgbClr val="40404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نسبت به سال 99</a:t>
            </a:r>
            <a:endParaRPr lang="en-US" sz="3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r" rtl="1">
              <a:lnSpc>
                <a:spcPct val="107000"/>
              </a:lnSpc>
              <a:spcAft>
                <a:spcPts val="800"/>
              </a:spcAft>
              <a:buFont typeface="Wingdings 3" panose="05040102010807070707" pitchFamily="18" charset="2"/>
              <a:buChar char=""/>
              <a:tabLst>
                <a:tab pos="457200" algn="l"/>
              </a:tabLst>
            </a:pPr>
            <a:r>
              <a:rPr lang="fa-IR" sz="3400" b="1" kern="1200" dirty="0">
                <a:solidFill>
                  <a:srgbClr val="40404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معاونت درمان با %12وزن برنامه عملیاتی و پیشرفت  ارزیابی انطباق تخصصی % 94.74و رشد  </a:t>
            </a:r>
            <a:r>
              <a:rPr lang="fa-IR" sz="3400" b="1" kern="12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%75.+ </a:t>
            </a:r>
            <a:r>
              <a:rPr lang="fa-IR" sz="3400" b="1" kern="1200" dirty="0">
                <a:solidFill>
                  <a:srgbClr val="40404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نسبت به سال 1400 و انحراف </a:t>
            </a:r>
            <a:r>
              <a:rPr lang="fa-IR" sz="3400" b="1" kern="12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%2.37- </a:t>
            </a:r>
            <a:r>
              <a:rPr lang="fa-IR" sz="3400" b="1" kern="1200" dirty="0">
                <a:solidFill>
                  <a:srgbClr val="40404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نسبت به سال 99</a:t>
            </a:r>
            <a:endParaRPr lang="en-US" sz="3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r" rtl="1">
              <a:lnSpc>
                <a:spcPct val="107000"/>
              </a:lnSpc>
              <a:spcAft>
                <a:spcPts val="800"/>
              </a:spcAft>
              <a:buFont typeface="Wingdings 3" panose="05040102010807070707" pitchFamily="18" charset="2"/>
              <a:buChar char=""/>
              <a:tabLst>
                <a:tab pos="457200" algn="l"/>
              </a:tabLst>
            </a:pPr>
            <a:r>
              <a:rPr lang="fa-IR" sz="3400" b="1" kern="1200" dirty="0">
                <a:solidFill>
                  <a:srgbClr val="40404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معاونت دانشجویی و فرهنگی با %6  وزن برنامه عملیاتی و پیشرفت ارزیابی انطباق تخصصی         % 97.64 و انحراف </a:t>
            </a:r>
            <a:r>
              <a:rPr lang="fa-IR" sz="3400" b="1" kern="12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%1.44- </a:t>
            </a:r>
            <a:r>
              <a:rPr lang="fa-IR" sz="3400" b="1" kern="1200" dirty="0">
                <a:solidFill>
                  <a:srgbClr val="40404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نسبت به سال 1400 و انحراف </a:t>
            </a:r>
            <a:r>
              <a:rPr lang="fa-IR" sz="3400" b="1" kern="12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%0.44-</a:t>
            </a:r>
            <a:r>
              <a:rPr lang="fa-IR" sz="3400" b="1" kern="1200" dirty="0">
                <a:solidFill>
                  <a:srgbClr val="40404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 نسبت به سال 99</a:t>
            </a:r>
            <a:endParaRPr lang="en-US" sz="3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r" rtl="1">
              <a:lnSpc>
                <a:spcPct val="107000"/>
              </a:lnSpc>
              <a:spcAft>
                <a:spcPts val="800"/>
              </a:spcAft>
              <a:buFont typeface="Wingdings 3" panose="05040102010807070707" pitchFamily="18" charset="2"/>
              <a:buChar char=""/>
              <a:tabLst>
                <a:tab pos="457200" algn="l"/>
              </a:tabLst>
            </a:pPr>
            <a:r>
              <a:rPr lang="fa-IR" sz="3400" b="1" kern="1200" dirty="0">
                <a:solidFill>
                  <a:srgbClr val="40404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معاونت تحقیقات و فناوری با %8 وزن برنامه عملیاتی و پیشرفت  ارزیابی انطباق تخصصی% 90.11 و انحراف </a:t>
            </a:r>
            <a:r>
              <a:rPr lang="fa-IR" sz="3400" b="1" kern="12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%7.45- </a:t>
            </a:r>
            <a:r>
              <a:rPr lang="fa-IR" sz="3400" b="1" kern="1200" dirty="0">
                <a:solidFill>
                  <a:srgbClr val="40404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نسبت به سال 1400 و انحراف </a:t>
            </a:r>
            <a:r>
              <a:rPr lang="fa-IR" sz="3400" b="1" kern="12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%9.2-</a:t>
            </a:r>
            <a:r>
              <a:rPr lang="fa-IR" sz="3400" b="1" kern="1200" dirty="0">
                <a:solidFill>
                  <a:srgbClr val="40404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 نسبت به سال 99</a:t>
            </a:r>
          </a:p>
          <a:p>
            <a:pPr marL="0" indent="0" algn="r" rtl="1">
              <a:buNone/>
            </a:pP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13781059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3871</TotalTime>
  <Words>2435</Words>
  <Application>Microsoft Office PowerPoint</Application>
  <PresentationFormat>Widescreen</PresentationFormat>
  <Paragraphs>184</Paragraphs>
  <Slides>21</Slides>
  <Notes>0</Notes>
  <HiddenSlides>1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9" baseType="lpstr">
      <vt:lpstr>AP Yekan black</vt:lpstr>
      <vt:lpstr>Arial</vt:lpstr>
      <vt:lpstr>B Nazanin</vt:lpstr>
      <vt:lpstr>Calibri</vt:lpstr>
      <vt:lpstr>Trebuchet MS</vt:lpstr>
      <vt:lpstr>Wingdings</vt:lpstr>
      <vt:lpstr>Wingdings 3</vt:lpstr>
      <vt:lpstr>Facet</vt:lpstr>
      <vt:lpstr>PowerPoint Presentation</vt:lpstr>
      <vt:lpstr>PowerPoint Presentation</vt:lpstr>
      <vt:lpstr> برنامه عملیاتی سلامت(HOP )دانشگاه علوم پزشکی ایلام سال 1401</vt:lpstr>
      <vt:lpstr>برنامه عملیاتی سلامت سال 1401 دانشگاه</vt:lpstr>
      <vt:lpstr>خوداظهاری کلان دانشگاه در برنامه عملیاتی سلامت سال 1401</vt:lpstr>
      <vt:lpstr>خوداظهاری 12 ماهه حوزه معاونین دانشگاه دربرنامه عملیاتی سلامت سال 1401 </vt:lpstr>
      <vt:lpstr>خوداظهاری 12 ماهه حوزه های ستادی دانشگاه در سال 1401</vt:lpstr>
      <vt:lpstr>ارزیابی انطباق تخصصی کلان دانشگاه در برنامه عملیاتی سلامت 1401</vt:lpstr>
      <vt:lpstr>ارزیابی انطباق 12 ماهه حوزه معاونین دانشگاه در برنامه عملیاتی1401</vt:lpstr>
      <vt:lpstr>ارزیابی انطباق  12 ماهه حوزه های ستادی دانشگاه در سال 1401</vt:lpstr>
      <vt:lpstr>ارزیابی انطباق  12 ماهه حوزه های ستادی دانشگاه در سال 1401</vt:lpstr>
      <vt:lpstr>نقاط ضعف و آسیب شناسی انحراف ارزیابی انطباق برنامه عملیاتی سلامت دانشگاه در سال1401</vt:lpstr>
      <vt:lpstr>پیشرفت 8 حوزه از 18 حوزه سازمانی دانشگاه در برنامه عملیاتی سال 1401با %100تحقق برنامه عملکردی سالیانه</vt:lpstr>
      <vt:lpstr>5 حوزه از 18حوزه سازمانی دانشگاه در برنامه عملیاتی 1401 با موفقیت %100 و بدون انحراف نسبت به سال 1400</vt:lpstr>
      <vt:lpstr>پیشرفت ارزیابی انطباق7 حوزه از 18حوزه سازمانی دانشگاه دربرنامه عملیاتی سال 1401نسبت به سال 1400</vt:lpstr>
      <vt:lpstr>ارزیابی انطباق 6 حوزه از 19حوزه سازمانی دانشگاه در برنامه عملیاتی 1401 با انحراف نسبت به سال 1400</vt:lpstr>
      <vt:lpstr> پیشرفت خوداظهاری برنامه عملیاتی دانشگاه های مراکز استان ها در سال 1401</vt:lpstr>
      <vt:lpstr>میزان تحقق برنامه عملیاتی دانشگاه های علوم پزشکی مرکز استان ها در سال1401 </vt:lpstr>
      <vt:lpstr>درصد تحقق برنامه عملیاتی دانشگاه از سال 96 تا سال1401</vt:lpstr>
      <vt:lpstr>تقدیر وزارت بهداشت،درمان و آموزش پزشکی ازتلاش های ارزنده دانشگاه دراجرا و پایش برنامه های عملیاتی1401 </vt:lpstr>
      <vt:lpstr>  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Mr Abdi</cp:lastModifiedBy>
  <cp:revision>829</cp:revision>
  <dcterms:created xsi:type="dcterms:W3CDTF">2020-12-06T09:23:14Z</dcterms:created>
  <dcterms:modified xsi:type="dcterms:W3CDTF">2023-10-04T06:38:45Z</dcterms:modified>
</cp:coreProperties>
</file>