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3" r:id="rId1"/>
  </p:sldMasterIdLst>
  <p:sldIdLst>
    <p:sldId id="301" r:id="rId2"/>
    <p:sldId id="256" r:id="rId3"/>
    <p:sldId id="262" r:id="rId4"/>
    <p:sldId id="261" r:id="rId5"/>
    <p:sldId id="287" r:id="rId6"/>
    <p:sldId id="263" r:id="rId7"/>
    <p:sldId id="264" r:id="rId8"/>
    <p:sldId id="288" r:id="rId9"/>
    <p:sldId id="265" r:id="rId10"/>
    <p:sldId id="266" r:id="rId11"/>
    <p:sldId id="267" r:id="rId12"/>
    <p:sldId id="290" r:id="rId13"/>
    <p:sldId id="268" r:id="rId14"/>
    <p:sldId id="270" r:id="rId15"/>
    <p:sldId id="269" r:id="rId16"/>
    <p:sldId id="271" r:id="rId17"/>
    <p:sldId id="277" r:id="rId18"/>
    <p:sldId id="278" r:id="rId19"/>
    <p:sldId id="275" r:id="rId20"/>
    <p:sldId id="284" r:id="rId21"/>
    <p:sldId id="29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F4E193-FE58-443E-83E2-691831B030AF}">
          <p14:sldIdLst>
            <p14:sldId id="301"/>
            <p14:sldId id="256"/>
            <p14:sldId id="262"/>
            <p14:sldId id="261"/>
            <p14:sldId id="287"/>
            <p14:sldId id="263"/>
            <p14:sldId id="264"/>
            <p14:sldId id="288"/>
            <p14:sldId id="265"/>
            <p14:sldId id="266"/>
            <p14:sldId id="267"/>
            <p14:sldId id="290"/>
            <p14:sldId id="268"/>
            <p14:sldId id="270"/>
            <p14:sldId id="269"/>
            <p14:sldId id="271"/>
            <p14:sldId id="277"/>
            <p14:sldId id="278"/>
            <p14:sldId id="275"/>
            <p14:sldId id="284"/>
          </p14:sldIdLst>
        </p14:section>
        <p14:section name="Untitled Section" id="{CC1E8A6C-0031-47AC-9AFD-909AC1975839}">
          <p14:sldIdLst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 Abdi" initials="MA" lastIdx="1" clrIdx="0">
    <p:extLst>
      <p:ext uri="{19B8F6BF-5375-455C-9EA6-DF929625EA0E}">
        <p15:presenceInfo xmlns:p15="http://schemas.microsoft.com/office/powerpoint/2012/main" userId="Mr Ab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77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97042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143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3224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683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543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7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7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0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9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7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0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99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1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30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45324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614"/>
            <a:ext cx="9363456" cy="564098"/>
          </a:xfrm>
        </p:spPr>
        <p:txBody>
          <a:bodyPr>
            <a:normAutofit fontScale="90000"/>
          </a:bodyPr>
          <a:lstStyle/>
          <a:p>
            <a:pPr algn="r"/>
            <a:r>
              <a:rPr lang="fa-IR" sz="3600" b="1" dirty="0">
                <a:solidFill>
                  <a:srgbClr val="C00000"/>
                </a:solidFill>
                <a:cs typeface="B Nazanin" panose="00000400000000000000" pitchFamily="2" charset="-78"/>
              </a:rPr>
              <a:t>ارزیابی انطباق  12 ماهه حوزه های ستادی دانشگاه در سال 1401</a:t>
            </a:r>
            <a:endParaRPr lang="fa-IR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3712"/>
            <a:ext cx="10149840" cy="611428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سلامت و امنیت غذایی  با %2 وزن برنامه عملیاتی و پیشرفت ارزیابی انطباق حوزه تخصصی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100و بدون انحراف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سال 99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مردم نهاد و خیرین سلامت با %2 وزن برنامه عملیاتی و پیشرفت ارزیابی انطباق حوزه تخصصی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100و بدون انحراف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 </a:t>
            </a:r>
            <a:r>
              <a:rPr lang="fa-IR" sz="20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%0.46-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بازرسی با %3 وزن برنامه عملیاتی و پیشرفت ارزیابی انطباق حوزه تخصصی 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100و بدون انحراف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رشد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%0.26+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مامایی با %1 وزن برنامه عملیاتی و پیشرفت ارزیابی انطباق حوزه تخصصی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 و بدون انحراف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امور بین المل با %1 وزن برنامه عملیاتی و پیشرفت ارزیابی انطباق حوزه تخصصی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 و بدون انحراف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حقوقی با  %3 وزن برنامه عملیاتی و پیشرفت ارزیابی انطباق حوزه تخصص  % 98.02 و رشد  </a:t>
            </a:r>
            <a:r>
              <a:rPr lang="fa-IR" sz="20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%3.94+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سال1400 و انحراف </a:t>
            </a:r>
            <a:r>
              <a:rPr lang="fa-IR" sz="20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%0.65- </a:t>
            </a:r>
            <a:r>
              <a:rPr lang="fa-IR" sz="20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4581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78131"/>
            <a:ext cx="9274002" cy="855539"/>
          </a:xfrm>
        </p:spPr>
        <p:txBody>
          <a:bodyPr>
            <a:normAutofit/>
          </a:bodyPr>
          <a:lstStyle/>
          <a:p>
            <a:pPr algn="r"/>
            <a:r>
              <a:rPr lang="fa-IR" sz="3000" b="1" dirty="0">
                <a:solidFill>
                  <a:srgbClr val="C00000"/>
                </a:solidFill>
                <a:cs typeface="B Nazanin" panose="00000400000000000000" pitchFamily="2" charset="-78"/>
              </a:rPr>
              <a:t>ارزیابی انطباق  12 ماهه حوزه های ستادی دانشگاه در سال 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3712"/>
            <a:ext cx="9631680" cy="6114287"/>
          </a:xfrm>
        </p:spPr>
        <p:txBody>
          <a:bodyPr>
            <a:normAutofit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روابط عمومی با %1 وزن برنامه عملیاتی و پیشرفت ارزیابی انطباق حوزه تخصصی </a:t>
            </a:r>
            <a:r>
              <a:rPr lang="en-US" sz="2400" b="1" kern="1200" dirty="0">
                <a:solidFill>
                  <a:srgbClr val="404040"/>
                </a:solidFill>
                <a:effectLst/>
                <a:latin typeface="B Nazanin" panose="00000400000000000000" pitchFamily="2" charset="-78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و رشد 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%1.07+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رشد 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%5+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پدافند غیر عامل با %1 وزن برنامه عملیاتی و پیشرفت ارزیابی انطباق حوزه تخصصی% 36.65 و انحراف  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%63.35-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1400و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اورژانس با %2 وزن برنامه عملیاتی و پیشرفت ارزیابی انطباق حوزه تخصصی       % 93.71و انحراف 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%3.77-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 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%3.13-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حراست با  % 3 وزن برنامه عملیاتی و پیشرفت ارزیابی انطباق حوزه تخصصی     </a:t>
            </a:r>
            <a:r>
              <a:rPr lang="fa-IR" sz="240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98.03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انحراف  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%1.03-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رشد 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%1.17+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مدیریت پرستاری با %3 وزن برنامه عملیاتی و پیشرفت ارزیابی انطباق حوزه تخصصی     </a:t>
            </a:r>
            <a:r>
              <a:rPr lang="fa-IR" sz="240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99.50 </a:t>
            </a:r>
            <a:r>
              <a:rPr lang="fa-I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انحراف</a:t>
            </a:r>
            <a:r>
              <a:rPr lang="fa-IR" sz="24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%50.-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1400و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حوزه طب سنتی با 2% وزن برنامه عملیاتی  و پیشرفت ارزیابی انطباق حوزه تخصصی</a:t>
            </a:r>
            <a:r>
              <a:rPr lang="fa-IR" sz="2400" b="1" kern="1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      </a:t>
            </a:r>
            <a:r>
              <a:rPr lang="fa-IR" sz="2400" b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98.95</a:t>
            </a:r>
            <a:r>
              <a:rPr lang="fa-IR" sz="2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انحراف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%5.-</a:t>
            </a:r>
            <a:r>
              <a:rPr lang="fa-IR" sz="24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سال1400 و انحراف </a:t>
            </a:r>
            <a:r>
              <a:rPr lang="fa-IR" sz="2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%1.05- </a:t>
            </a:r>
            <a:r>
              <a:rPr lang="fa-IR" sz="2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94434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473184" cy="987552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نقاط ضعف و آسیب شناسی انحراف ارزیابی انطباق برنامه عملیاتی سلامت دانشگاه در سال1401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405"/>
            <a:ext cx="9749118" cy="5753595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fa-IR" sz="28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 </a:t>
            </a:r>
            <a:r>
              <a:rPr lang="fa-IR" sz="33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نقاط</a:t>
            </a:r>
            <a:r>
              <a:rPr lang="fa-IR" sz="33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 ضعف </a:t>
            </a:r>
            <a:r>
              <a:rPr lang="fa-IR" sz="33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ارزیابی انطباق برنامه عملیاتی دانشگاه در سال1401: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800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فعالیت های تاخیری ارزیابی انطباق دانشگاه با انحراف بالای محدوده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%5- </a:t>
            </a:r>
            <a:r>
              <a:rPr lang="fa-IR" sz="2800" b="1" dirty="0">
                <a:cs typeface="B Nazanin" panose="00000400000000000000" pitchFamily="2" charset="-78"/>
              </a:rPr>
              <a:t>در برنامه عملیاتی اقدام مشترک  1401 با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155 </a:t>
            </a:r>
            <a:r>
              <a:rPr lang="fa-IR" sz="2800" b="1" dirty="0">
                <a:cs typeface="B Nazanin" panose="00000400000000000000" pitchFamily="2" charset="-78"/>
              </a:rPr>
              <a:t>فعالیت و انحراف 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33</a:t>
            </a:r>
            <a:r>
              <a:rPr lang="fa-IR" sz="2800" b="1" dirty="0">
                <a:cs typeface="B Nazanin" panose="00000400000000000000" pitchFamily="2" charset="-78"/>
              </a:rPr>
              <a:t> فعالیت نسبت به سال 1400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معاونت بهداشتی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45</a:t>
            </a:r>
            <a:r>
              <a:rPr lang="fa-IR" sz="3200" b="1" dirty="0">
                <a:cs typeface="B Nazanin" panose="00000400000000000000" pitchFamily="2" charset="-78"/>
              </a:rPr>
              <a:t> فعالیت از 487 فعالیت محوله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(%9.24-)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معاونت درمان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23</a:t>
            </a:r>
            <a:r>
              <a:rPr lang="fa-IR" sz="3200" b="1" dirty="0">
                <a:cs typeface="B Nazanin" panose="00000400000000000000" pitchFamily="2" charset="-78"/>
              </a:rPr>
              <a:t> فعالیت از 147 فعالیت محوله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(%15.65-)</a:t>
            </a:r>
          </a:p>
          <a:p>
            <a:r>
              <a:rPr lang="fa-IR" sz="3200" b="1" dirty="0">
                <a:cs typeface="B Nazanin" panose="00000400000000000000" pitchFamily="2" charset="-78"/>
              </a:rPr>
              <a:t>معاونت تحقیقات و فناوری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27</a:t>
            </a:r>
            <a:r>
              <a:rPr lang="fa-IR" sz="3200" b="1" dirty="0">
                <a:cs typeface="B Nazanin" panose="00000400000000000000" pitchFamily="2" charset="-78"/>
              </a:rPr>
              <a:t> فعالیت از 84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(%32.14-)</a:t>
            </a: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معاونت توسعه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22 </a:t>
            </a:r>
            <a:r>
              <a:rPr lang="fa-IR" sz="3200" b="1" dirty="0">
                <a:cs typeface="B Nazanin" panose="00000400000000000000" pitchFamily="2" charset="-78"/>
              </a:rPr>
              <a:t>فعالیت از 104 فعالیت محوله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(%21.15-)</a:t>
            </a: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معاونت دانشجویی و فرهنگی </a:t>
            </a:r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12 </a:t>
            </a:r>
            <a:r>
              <a:rPr lang="fa-IR" sz="3200" b="1" dirty="0">
                <a:cs typeface="B Nazanin" panose="00000400000000000000" pitchFamily="2" charset="-78"/>
              </a:rPr>
              <a:t>فعالیت از 141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(%8.51-)</a:t>
            </a:r>
            <a:endParaRPr lang="en-US" sz="32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مدیریت اورژانس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15</a:t>
            </a:r>
            <a:r>
              <a:rPr lang="fa-IR" sz="3200" b="1" dirty="0">
                <a:cs typeface="B Nazanin" panose="00000400000000000000" pitchFamily="2" charset="-78"/>
              </a:rPr>
              <a:t> فعالیت از 95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(%15.78-)</a:t>
            </a: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حوزه پدافند غیر عامل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7</a:t>
            </a:r>
            <a:r>
              <a:rPr lang="fa-IR" sz="3200" b="1" dirty="0">
                <a:cs typeface="B Nazanin" panose="00000400000000000000" pitchFamily="2" charset="-78"/>
              </a:rPr>
              <a:t> فعالیت از 7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(%100-)</a:t>
            </a: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مدیریت حقوقی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1 </a:t>
            </a:r>
            <a:r>
              <a:rPr lang="fa-IR" sz="3200" b="1" dirty="0">
                <a:cs typeface="B Nazanin" panose="00000400000000000000" pitchFamily="2" charset="-78"/>
              </a:rPr>
              <a:t>فعالیت از 8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(%12.5-)</a:t>
            </a:r>
          </a:p>
          <a:p>
            <a:pPr lvl="0"/>
            <a:r>
              <a:rPr lang="fa-IR" sz="3200" b="1" dirty="0">
                <a:cs typeface="B Nazanin" panose="00000400000000000000" pitchFamily="2" charset="-78"/>
              </a:rPr>
              <a:t>مدیریت حراست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2 </a:t>
            </a:r>
            <a:r>
              <a:rPr lang="fa-IR" sz="3200" b="1" dirty="0">
                <a:cs typeface="B Nazanin" panose="00000400000000000000" pitchFamily="2" charset="-78"/>
              </a:rPr>
              <a:t>فعالیت از 53 فعالیت محوله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(%3.77-)</a:t>
            </a:r>
            <a:endParaRPr lang="en-US" sz="2800" b="1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dirty="0"/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996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31648"/>
            <a:ext cx="9668435" cy="979635"/>
          </a:xfrm>
        </p:spPr>
        <p:txBody>
          <a:bodyPr>
            <a:normAutofit fontScale="90000"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پیشرفت 8 حوزه از 18 حوزه سازمانی دانشگاه در برنامه عملیاتی سال 1401با %100تحقق برنامه عملکردی سالیانه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1284"/>
            <a:ext cx="9851136" cy="564671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/>
              <a:t>      </a:t>
            </a:r>
            <a:r>
              <a:rPr lang="fa-I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نقاط</a:t>
            </a:r>
            <a:r>
              <a:rPr lang="fa-IR" sz="3200" b="1" u="sng" dirty="0">
                <a:solidFill>
                  <a:srgbClr val="92D050"/>
                </a:solidFill>
                <a:cs typeface="B Nazanin" panose="00000400000000000000" pitchFamily="2" charset="-78"/>
              </a:rPr>
              <a:t> قوت </a:t>
            </a:r>
            <a:r>
              <a:rPr lang="fa-IR" sz="32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برنامه عملیاتی سلامت دانشگاه در سال1401:</a:t>
            </a:r>
          </a:p>
          <a:p>
            <a:r>
              <a:rPr lang="fa-IR" sz="2800" b="1" dirty="0">
                <a:cs typeface="B Nazanin" panose="00000400000000000000" pitchFamily="2" charset="-78"/>
              </a:rPr>
              <a:t>معاونت غذا ودارو با 114 فعالیت و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 پیشرفت </a:t>
            </a:r>
            <a:r>
              <a:rPr lang="fa-IR" sz="2800" b="1" dirty="0">
                <a:cs typeface="B Nazanin" panose="00000400000000000000" pitchFamily="2" charset="-78"/>
              </a:rPr>
              <a:t>خوداظهاری و ارزیابی انطباق</a:t>
            </a:r>
            <a:endParaRPr lang="en-US" sz="2800" b="1" dirty="0">
              <a:cs typeface="B Nazanin" panose="00000400000000000000" pitchFamily="2" charset="-78"/>
            </a:endParaRPr>
          </a:p>
          <a:p>
            <a:r>
              <a:rPr lang="fa-IR" sz="2800" b="1" dirty="0">
                <a:cs typeface="B Nazanin" panose="00000400000000000000" pitchFamily="2" charset="-78"/>
              </a:rPr>
              <a:t>معاونت آموزشی با 47 فعالیت و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 پیشرفت </a:t>
            </a:r>
            <a:r>
              <a:rPr lang="fa-IR" sz="2800" b="1" dirty="0">
                <a:cs typeface="B Nazanin" panose="00000400000000000000" pitchFamily="2" charset="-78"/>
              </a:rPr>
              <a:t>خوداظهاری و ارزیابی انطباق</a:t>
            </a:r>
            <a:endParaRPr lang="en-US" sz="2800" b="1" dirty="0">
              <a:cs typeface="B Nazanin" panose="00000400000000000000" pitchFamily="2" charset="-78"/>
            </a:endParaRP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مدیریت بازرسی با 30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 پیشرفت </a:t>
            </a:r>
            <a:r>
              <a:rPr lang="fa-IR" sz="2800" b="1" dirty="0">
                <a:cs typeface="B Nazanin" panose="00000400000000000000" pitchFamily="2" charset="-78"/>
              </a:rPr>
              <a:t>خوداظهاری و ارزیابی انطباق</a:t>
            </a:r>
            <a:endParaRPr lang="en-US" sz="2800" b="1" dirty="0">
              <a:cs typeface="B Nazanin" panose="00000400000000000000" pitchFamily="2" charset="-78"/>
            </a:endParaRP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حوزه مامایی با 11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%100پیشرفت </a:t>
            </a:r>
            <a:r>
              <a:rPr lang="fa-IR" sz="2800" b="1" dirty="0">
                <a:cs typeface="B Nazanin" panose="00000400000000000000" pitchFamily="2" charset="-78"/>
              </a:rPr>
              <a:t>خوداظهاری و ارزیابی انطباق</a:t>
            </a:r>
            <a:endParaRPr lang="en-US" sz="2800" b="1" dirty="0">
              <a:cs typeface="B Nazanin" panose="00000400000000000000" pitchFamily="2" charset="-78"/>
            </a:endParaRPr>
          </a:p>
          <a:p>
            <a:r>
              <a:rPr lang="fa-IR" sz="2800" b="1" dirty="0">
                <a:cs typeface="B Nazanin" panose="00000400000000000000" pitchFamily="2" charset="-78"/>
              </a:rPr>
              <a:t>حوزه امنیت غذایی با 11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%100پیشرفت </a:t>
            </a:r>
            <a:r>
              <a:rPr lang="fa-IR" sz="2800" b="1" dirty="0">
                <a:cs typeface="B Nazanin" panose="00000400000000000000" pitchFamily="2" charset="-78"/>
              </a:rPr>
              <a:t>خوداظهاری و ارزیابی انطباق</a:t>
            </a:r>
            <a:endParaRPr lang="fa-IR" sz="2800" b="1" dirty="0">
              <a:solidFill>
                <a:srgbClr val="00B05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حوزه خیرین سلامت با 26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%100پیشرفت </a:t>
            </a:r>
            <a:r>
              <a:rPr lang="fa-IR" sz="2600" b="1" dirty="0">
                <a:cs typeface="B Nazanin" panose="00000400000000000000" pitchFamily="2" charset="-78"/>
              </a:rPr>
              <a:t>خوداظهاری و ارزیابی انطباق </a:t>
            </a:r>
          </a:p>
          <a:p>
            <a:r>
              <a:rPr lang="fa-IR" sz="2800" b="1" dirty="0">
                <a:cs typeface="B Nazanin" panose="00000400000000000000" pitchFamily="2" charset="-78"/>
              </a:rPr>
              <a:t>مدیریت روابط عمومی با 5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%100پیشرفت </a:t>
            </a:r>
            <a:r>
              <a:rPr lang="fa-IR" sz="2600" b="1" dirty="0">
                <a:cs typeface="B Nazanin" panose="00000400000000000000" pitchFamily="2" charset="-78"/>
              </a:rPr>
              <a:t>خوداظهاری و ارزیابی انطباق</a:t>
            </a:r>
          </a:p>
          <a:p>
            <a:r>
              <a:rPr lang="fa-IR" sz="2800" b="1" dirty="0">
                <a:cs typeface="B Nazanin" panose="00000400000000000000" pitchFamily="2" charset="-78"/>
              </a:rPr>
              <a:t>حوزه امور بین الملل با 1 فعالیت و 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%100پیشرفت</a:t>
            </a:r>
            <a:r>
              <a:rPr lang="fa-IR" sz="2800" b="1" dirty="0">
                <a:cs typeface="B Nazanin" panose="00000400000000000000" pitchFamily="2" charset="-78"/>
              </a:rPr>
              <a:t> خوداظهاری و ارزیابی انطباق</a:t>
            </a:r>
            <a:endParaRPr lang="en-US" sz="28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4547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7264"/>
            <a:ext cx="9473184" cy="95097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5 حوزه از 18حوزه سازمانی دانشگاه در برنامه عملیاتی 1401 با موفقیت %100 و بدون انحراف نسبت به سال 1400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84"/>
            <a:ext cx="9887712" cy="5599215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fa-IR" sz="28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نقاط </a:t>
            </a:r>
            <a:r>
              <a:rPr lang="fa-IR" sz="2800" b="1" u="sng" dirty="0">
                <a:solidFill>
                  <a:srgbClr val="92D050"/>
                </a:solidFill>
                <a:cs typeface="B Nazanin" panose="00000400000000000000" pitchFamily="2" charset="-78"/>
              </a:rPr>
              <a:t>قوت </a:t>
            </a:r>
            <a:r>
              <a:rPr lang="fa-IR" sz="28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برنامه عملیاتی سلامت دانشگاه درسال1401:</a:t>
            </a:r>
            <a:endParaRPr lang="fa-IR" sz="2800" u="sng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بازرسی با %3 وزن برنامه عملیاتی و پیشرفت ارزیابی انطباق حوزه تخصصی</a:t>
            </a: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 100و</a:t>
            </a:r>
            <a:r>
              <a:rPr lang="fa-IR" sz="2400" b="1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بدون انحراف </a:t>
            </a:r>
            <a:r>
              <a:rPr lang="fa-IR" sz="2400" b="1" dirty="0">
                <a:cs typeface="B Nazanin" panose="00000400000000000000" pitchFamily="2" charset="-78"/>
              </a:rPr>
              <a:t>نسبت به سال 1400</a:t>
            </a: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حوزه مامایی با %1وزن برنامه عملیاتی  و پیشرفت ارزیابی انطباق حوزه تخصصی</a:t>
            </a:r>
          </a:p>
          <a:p>
            <a:pPr mar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 100و</a:t>
            </a:r>
            <a:r>
              <a:rPr lang="fa-IR" sz="2400" b="1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بدون انحراف </a:t>
            </a:r>
            <a:r>
              <a:rPr lang="fa-IR" sz="2400" b="1" dirty="0">
                <a:cs typeface="B Nazanin" panose="00000400000000000000" pitchFamily="2" charset="-78"/>
              </a:rPr>
              <a:t>نسبت به سال 1400</a:t>
            </a: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مرکز اجتماعی و  مشارکت های مردمی( خیرین سلامت) با %2 وزن برنامه عملیاتی و </a:t>
            </a: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پیشرفت ارزیابی انطباق حوزه تخصصی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 100و</a:t>
            </a:r>
            <a:r>
              <a:rPr lang="fa-IR" sz="2400" b="1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بدون انحراف </a:t>
            </a:r>
            <a:r>
              <a:rPr lang="fa-IR" sz="2400" b="1" dirty="0">
                <a:cs typeface="B Nazanin" panose="00000400000000000000" pitchFamily="2" charset="-78"/>
              </a:rPr>
              <a:t>نسبت به سال 1400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مرکز اجتماعی و  مشارکت های مردمی( امنیت غذایی) با %2 وزن برنامه عملیاتی و </a:t>
            </a:r>
          </a:p>
          <a:p>
            <a:pPr marL="0" lv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پیشرفت ارزیابی انطباق حوزه تخصصی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 100و بدون انحراف </a:t>
            </a:r>
            <a:r>
              <a:rPr lang="fa-IR" sz="2400" b="1" dirty="0">
                <a:cs typeface="B Nazanin" panose="00000400000000000000" pitchFamily="2" charset="-78"/>
              </a:rPr>
              <a:t>نسبت به سال1400</a:t>
            </a: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 حوزه امور بین الملل با %2 وزن برنامه عملیاتی و پیشرفت ارزیابی انطباق حوزه تخصصی </a:t>
            </a:r>
          </a:p>
          <a:p>
            <a:pPr marL="0" lvl="0" indent="0" algn="r" rtl="1">
              <a:buNone/>
            </a:pP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 100و بدون انحراف </a:t>
            </a:r>
            <a:r>
              <a:rPr lang="fa-IR" sz="2400" b="1" dirty="0">
                <a:cs typeface="B Nazanin" panose="00000400000000000000" pitchFamily="2" charset="-78"/>
              </a:rPr>
              <a:t>نسبت به سال1400</a:t>
            </a:r>
          </a:p>
          <a:p>
            <a:pPr marL="0" indent="0">
              <a:buNone/>
            </a:pPr>
            <a:r>
              <a:rPr lang="fa-IR" sz="2400" b="1" dirty="0">
                <a:cs typeface="B Nazanin" panose="00000400000000000000" pitchFamily="2" charset="-78"/>
              </a:rPr>
              <a:t> </a:t>
            </a:r>
          </a:p>
          <a:p>
            <a:pPr algn="r" rtl="1"/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2510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6674"/>
            <a:ext cx="9656064" cy="883351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پیشرفت ارزیابی انطباق7 حوزه از 18حوزه سازمانی دانشگاه دربرنامه عملیاتی سال 1401نسبت به سال 1400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399"/>
            <a:ext cx="9849678" cy="5562599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fa-IR" sz="5900" b="1" u="sng" dirty="0">
                <a:solidFill>
                  <a:srgbClr val="92D050"/>
                </a:solidFill>
                <a:cs typeface="B Nasim" panose="00000700000000000000" pitchFamily="2" charset="-78"/>
              </a:rPr>
              <a:t> </a:t>
            </a:r>
            <a:r>
              <a:rPr lang="fa-IR" sz="46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نقاط </a:t>
            </a:r>
            <a:r>
              <a:rPr lang="fa-IR" sz="4600" b="1" u="sng" dirty="0">
                <a:solidFill>
                  <a:srgbClr val="92D050"/>
                </a:solidFill>
                <a:cs typeface="B Nazanin" panose="00000400000000000000" pitchFamily="2" charset="-78"/>
              </a:rPr>
              <a:t>قوت </a:t>
            </a:r>
            <a:r>
              <a:rPr lang="fa-IR" sz="46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برنامه عملیاتی اقدام مشترک دانشگاه درسال 1401:</a:t>
            </a:r>
            <a:endParaRPr lang="fa-IR" sz="4600" b="1" u="sng" dirty="0">
              <a:cs typeface="B Nazanin" panose="00000400000000000000" pitchFamily="2" charset="-78"/>
            </a:endParaRPr>
          </a:p>
          <a:p>
            <a:pPr algn="r" rtl="1"/>
            <a:r>
              <a:rPr lang="fa-IR" sz="3800" b="1" dirty="0">
                <a:cs typeface="B Nazanin" panose="00000400000000000000" pitchFamily="2" charset="-78"/>
              </a:rPr>
              <a:t>معاونت بهداشتی با %15 وزن برنامه عملیاتی وپیشرفت ارزیابی انطباق تخصصی % 98.69 ورشد </a:t>
            </a:r>
            <a:r>
              <a:rPr lang="fa-IR" sz="3800" b="1" dirty="0">
                <a:solidFill>
                  <a:srgbClr val="00B050"/>
                </a:solidFill>
                <a:cs typeface="B Nazanin" panose="00000400000000000000" pitchFamily="2" charset="-78"/>
              </a:rPr>
              <a:t>% 51.+</a:t>
            </a:r>
            <a:r>
              <a:rPr lang="fa-IR" sz="3800" b="1" dirty="0">
                <a:solidFill>
                  <a:srgbClr val="92D050"/>
                </a:solidFill>
                <a:cs typeface="B Nazanin" panose="00000400000000000000" pitchFamily="2" charset="-78"/>
              </a:rPr>
              <a:t> </a:t>
            </a:r>
            <a:r>
              <a:rPr lang="fa-IR" sz="3800" b="1" dirty="0">
                <a:cs typeface="B Nazanin" panose="00000400000000000000" pitchFamily="2" charset="-78"/>
              </a:rPr>
              <a:t>نسبت به سال 1400</a:t>
            </a:r>
          </a:p>
          <a:p>
            <a:r>
              <a:rPr lang="fa-IR" sz="4000" b="1" dirty="0">
                <a:cs typeface="B Nazanin" panose="00000400000000000000" pitchFamily="2" charset="-78"/>
              </a:rPr>
              <a:t>معاونت درمان با %12وزن برنامه عملیاتی و پیشرفت  ارزیابی انطباق حوزه تخصصی% 94.74 و رشد  </a:t>
            </a:r>
            <a:r>
              <a:rPr lang="fa-IR" sz="4000" b="1" dirty="0">
                <a:solidFill>
                  <a:srgbClr val="00B050"/>
                </a:solidFill>
                <a:cs typeface="B Nazanin" panose="00000400000000000000" pitchFamily="2" charset="-78"/>
              </a:rPr>
              <a:t>%75.+ </a:t>
            </a:r>
            <a:r>
              <a:rPr lang="fa-IR" sz="4000" b="1" dirty="0">
                <a:cs typeface="B Nazanin" panose="00000400000000000000" pitchFamily="2" charset="-78"/>
              </a:rPr>
              <a:t>نسبت به سال 1400</a:t>
            </a:r>
            <a:endParaRPr lang="fa-IR" sz="3800" b="1" dirty="0">
              <a:solidFill>
                <a:srgbClr val="92D050"/>
              </a:solidFill>
              <a:cs typeface="B Nazanin" panose="00000400000000000000" pitchFamily="2" charset="-78"/>
            </a:endParaRPr>
          </a:p>
          <a:p>
            <a:pPr lvl="0" algn="r" rtl="1"/>
            <a:r>
              <a:rPr lang="fa-IR" sz="4000" b="1" dirty="0">
                <a:cs typeface="B Nazanin" panose="00000400000000000000" pitchFamily="2" charset="-78"/>
              </a:rPr>
              <a:t> </a:t>
            </a:r>
            <a:r>
              <a:rPr lang="fa-IR" sz="3800" b="1" dirty="0">
                <a:cs typeface="B Nazanin" panose="00000400000000000000" pitchFamily="2" charset="-78"/>
              </a:rPr>
              <a:t>معاونت آموزشی با %7 وزن برنامه عملیاتی وپیشرفت ارزیابی انطباق  تخصصی % 99.71 و رشد </a:t>
            </a:r>
            <a:r>
              <a:rPr lang="fa-IR" sz="3800" b="1" dirty="0">
                <a:solidFill>
                  <a:srgbClr val="00B050"/>
                </a:solidFill>
                <a:cs typeface="B Nazanin" panose="00000400000000000000" pitchFamily="2" charset="-78"/>
              </a:rPr>
              <a:t>%29.+</a:t>
            </a:r>
            <a:r>
              <a:rPr lang="fa-IR" sz="3800" b="1" dirty="0">
                <a:solidFill>
                  <a:srgbClr val="92D050"/>
                </a:solidFill>
                <a:cs typeface="B Nazanin" panose="00000400000000000000" pitchFamily="2" charset="-78"/>
              </a:rPr>
              <a:t> </a:t>
            </a:r>
            <a:r>
              <a:rPr lang="fa-IR" sz="3800" b="1" dirty="0">
                <a:cs typeface="B Nazanin" panose="00000400000000000000" pitchFamily="2" charset="-78"/>
              </a:rPr>
              <a:t>نسبت به سال 1400 </a:t>
            </a:r>
            <a:endParaRPr lang="en-US" sz="3800" b="1" dirty="0">
              <a:cs typeface="B Nazanin" panose="00000400000000000000" pitchFamily="2" charset="-78"/>
            </a:endParaRPr>
          </a:p>
          <a:p>
            <a:pPr algn="r" rtl="1"/>
            <a:r>
              <a:rPr lang="fa-IR" sz="3800" b="1" dirty="0">
                <a:cs typeface="B Nazanin" panose="00000400000000000000" pitchFamily="2" charset="-78"/>
              </a:rPr>
              <a:t>معاونت توسعه با %10  وزن برنامه عملیاتی وارزیابی انطباق تخصصی % 93.07 و رشد </a:t>
            </a:r>
            <a:r>
              <a:rPr lang="fa-IR" sz="3800" b="1" dirty="0">
                <a:solidFill>
                  <a:srgbClr val="00B050"/>
                </a:solidFill>
                <a:cs typeface="B Nazanin" panose="00000400000000000000" pitchFamily="2" charset="-78"/>
              </a:rPr>
              <a:t>%1.56+  </a:t>
            </a:r>
            <a:r>
              <a:rPr lang="fa-IR" sz="3800" b="1" dirty="0">
                <a:cs typeface="B Nazanin" panose="00000400000000000000" pitchFamily="2" charset="-78"/>
              </a:rPr>
              <a:t>نسبت به سال 1400 </a:t>
            </a:r>
          </a:p>
          <a:p>
            <a:pPr algn="r" rtl="1"/>
            <a:r>
              <a:rPr lang="fa-IR" sz="3800" b="1" dirty="0">
                <a:cs typeface="B Nazanin" panose="00000400000000000000" pitchFamily="2" charset="-78"/>
              </a:rPr>
              <a:t>معاونت غذا و دارو با %9 وزن برنامه عملیاتی وپیشرفت ارزیابی انطباق تخصصی % 100 و رشد </a:t>
            </a:r>
            <a:r>
              <a:rPr lang="fa-IR" sz="3800" b="1" dirty="0">
                <a:solidFill>
                  <a:srgbClr val="00B050"/>
                </a:solidFill>
                <a:cs typeface="B Nazanin" panose="00000400000000000000" pitchFamily="2" charset="-78"/>
              </a:rPr>
              <a:t>%1.+ </a:t>
            </a:r>
            <a:r>
              <a:rPr lang="fa-IR" sz="3800" b="1" dirty="0">
                <a:cs typeface="B Nazanin" panose="00000400000000000000" pitchFamily="2" charset="-78"/>
              </a:rPr>
              <a:t>نسبت به سال 1400</a:t>
            </a:r>
            <a:endParaRPr lang="fa-IR" sz="3800" b="1" dirty="0">
              <a:solidFill>
                <a:srgbClr val="92D050"/>
              </a:solidFill>
              <a:cs typeface="B Nazanin" panose="00000400000000000000" pitchFamily="2" charset="-78"/>
            </a:endParaRPr>
          </a:p>
          <a:p>
            <a:r>
              <a:rPr lang="fa-IR" sz="4000" b="1" dirty="0">
                <a:cs typeface="B Nazanin" panose="00000400000000000000" pitchFamily="2" charset="-78"/>
              </a:rPr>
              <a:t>مدیریت حقوقی با %3 وزن برنامه عملیاتی و پیشرفت ارزیابی انطباق حوزه تخصصی % 98.02 و رشد  </a:t>
            </a:r>
            <a:r>
              <a:rPr lang="fa-IR" sz="4000" b="1" dirty="0">
                <a:solidFill>
                  <a:srgbClr val="00B050"/>
                </a:solidFill>
                <a:cs typeface="B Nazanin" panose="00000400000000000000" pitchFamily="2" charset="-78"/>
              </a:rPr>
              <a:t>%3.94+ </a:t>
            </a:r>
            <a:r>
              <a:rPr lang="fa-IR" sz="4000" b="1" dirty="0">
                <a:cs typeface="B Nazanin" panose="00000400000000000000" pitchFamily="2" charset="-78"/>
              </a:rPr>
              <a:t>نسبت به سال 1400</a:t>
            </a:r>
          </a:p>
          <a:p>
            <a:r>
              <a:rPr lang="fa-IR" sz="3800" b="1" dirty="0">
                <a:cs typeface="B Nazanin" panose="00000400000000000000" pitchFamily="2" charset="-78"/>
              </a:rPr>
              <a:t>مدیریت روابط عمومی با %1 وزن برنامه عملیاتی و ارزیابی انطباق تخصصی  % 100 و رشد </a:t>
            </a:r>
            <a:r>
              <a:rPr lang="fa-IR" sz="3800" b="1" dirty="0">
                <a:solidFill>
                  <a:srgbClr val="00B050"/>
                </a:solidFill>
                <a:cs typeface="B Nazanin" panose="00000400000000000000" pitchFamily="2" charset="-78"/>
              </a:rPr>
              <a:t>%1.07+ </a:t>
            </a:r>
            <a:r>
              <a:rPr lang="fa-IR" sz="3800" b="1" dirty="0">
                <a:cs typeface="B Nazanin" panose="00000400000000000000" pitchFamily="2" charset="-78"/>
              </a:rPr>
              <a:t>نسبت به سال 1400</a:t>
            </a:r>
          </a:p>
          <a:p>
            <a:pPr algn="r" rtl="1"/>
            <a:endParaRPr lang="fa-IR" sz="3800" b="1" dirty="0">
              <a:solidFill>
                <a:srgbClr val="92D050"/>
              </a:solidFill>
              <a:cs typeface="B Nazanin" panose="00000400000000000000" pitchFamily="2" charset="-78"/>
            </a:endParaRPr>
          </a:p>
          <a:p>
            <a:pPr lvl="0" algn="r" rtl="1"/>
            <a:endParaRPr lang="fa-IR" dirty="0"/>
          </a:p>
          <a:p>
            <a:pPr marL="0" lvl="0" indent="0" algn="r" rtl="1">
              <a:buNone/>
            </a:pPr>
            <a:endParaRPr lang="fa-IR" dirty="0"/>
          </a:p>
          <a:p>
            <a:pPr lvl="0" algn="r" rtl="1"/>
            <a:endParaRPr lang="fa-IR" dirty="0"/>
          </a:p>
          <a:p>
            <a:pPr lvl="0" algn="r" rtl="1"/>
            <a:endParaRPr lang="fa-IR" dirty="0"/>
          </a:p>
          <a:p>
            <a:pPr lvl="0" algn="r" rtl="1"/>
            <a:endParaRPr lang="en-US" dirty="0"/>
          </a:p>
          <a:p>
            <a:pPr lvl="0" algn="r" rtl="1"/>
            <a:endParaRPr lang="fa-IR" dirty="0"/>
          </a:p>
          <a:p>
            <a:pPr lvl="0" algn="r" rtl="1"/>
            <a:endParaRPr lang="en-US" dirty="0"/>
          </a:p>
          <a:p>
            <a:pPr algn="r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75345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5"/>
            <a:ext cx="9274002" cy="1056534"/>
          </a:xfrm>
        </p:spPr>
        <p:txBody>
          <a:bodyPr>
            <a:noAutofit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ارزیابی انطباق 6</a:t>
            </a:r>
            <a:r>
              <a:rPr lang="fa-IR" sz="3200" b="1" dirty="0">
                <a:solidFill>
                  <a:srgbClr val="C00000"/>
                </a:solidFill>
                <a:cs typeface="B Nazanin" panose="00000400000000000000" pitchFamily="2" charset="-78"/>
              </a:rPr>
              <a:t> حوزه از 19حوزه سازمانی دانشگاه در برنامه عملیاتی 1401 با انحراف نسبت به سال 1400</a:t>
            </a:r>
            <a:endParaRPr lang="fa-IR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23975"/>
            <a:ext cx="9640958" cy="5534024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fa-IR" sz="1900" b="1" dirty="0">
                <a:solidFill>
                  <a:srgbClr val="FF0000"/>
                </a:solidFill>
              </a:rPr>
              <a:t>          </a:t>
            </a:r>
            <a:r>
              <a:rPr lang="fa-IR" sz="30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نقاط</a:t>
            </a:r>
            <a:r>
              <a:rPr lang="fa-IR" sz="3000" b="1" u="sng" dirty="0">
                <a:solidFill>
                  <a:srgbClr val="FF0000"/>
                </a:solidFill>
                <a:cs typeface="B Nazanin" panose="00000400000000000000" pitchFamily="2" charset="-78"/>
              </a:rPr>
              <a:t> ضعف </a:t>
            </a:r>
            <a:r>
              <a:rPr lang="fa-IR" sz="3000" b="1" u="sng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برنامه عملیاتی مشترک دانشگاه در سال 1400</a:t>
            </a:r>
            <a:endParaRPr lang="fa-IR" sz="3000" u="sng" dirty="0">
              <a:cs typeface="B Nazanin" panose="00000400000000000000" pitchFamily="2" charset="-78"/>
            </a:endParaRPr>
          </a:p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پدافند غیر عامل با %1 وزن برنامه عملیاتی و پیشرفت ارزیابی انطباق حوزه تخصصی </a:t>
            </a:r>
          </a:p>
          <a:p>
            <a:pPr mar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% 38.77 و انحراف</a:t>
            </a:r>
            <a:r>
              <a:rPr lang="fa-IR" sz="2800" b="1" dirty="0">
                <a:solidFill>
                  <a:srgbClr val="FF0000"/>
                </a:solidFill>
                <a:cs typeface="B Nazanin" panose="00000400000000000000" pitchFamily="2" charset="-78"/>
              </a:rPr>
              <a:t> %63.35-</a:t>
            </a:r>
            <a:r>
              <a:rPr lang="fa-IR" sz="2600" b="1" dirty="0">
                <a:cs typeface="B Nazanin" panose="00000400000000000000" pitchFamily="2" charset="-78"/>
              </a:rPr>
              <a:t> نسبت به سال 1400و 1399</a:t>
            </a:r>
          </a:p>
          <a:p>
            <a:pPr lvl="0" algn="r" rtl="1"/>
            <a:r>
              <a:rPr lang="fa-IR" sz="2600" b="1" dirty="0">
                <a:cs typeface="B Nazanin" panose="00000400000000000000" pitchFamily="2" charset="-78"/>
              </a:rPr>
              <a:t>مدیریت اورژانس با  %2 وزن برنامه عملیاتی و پیشرفت ارزیابی انطباق حوزه تخصصی </a:t>
            </a:r>
          </a:p>
          <a:p>
            <a:pPr marL="0" lv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 % 93.71 و انحراف  </a:t>
            </a:r>
            <a:r>
              <a:rPr lang="fa-IR" sz="2600" b="1" dirty="0">
                <a:solidFill>
                  <a:srgbClr val="FF0000"/>
                </a:solidFill>
                <a:cs typeface="B Nazanin" panose="00000400000000000000" pitchFamily="2" charset="-78"/>
              </a:rPr>
              <a:t>%3.77- </a:t>
            </a:r>
            <a:r>
              <a:rPr lang="fa-IR" sz="2600" b="1" dirty="0">
                <a:cs typeface="B Nazanin" panose="00000400000000000000" pitchFamily="2" charset="-78"/>
              </a:rPr>
              <a:t>نسبت به سال 1400  </a:t>
            </a:r>
          </a:p>
          <a:p>
            <a:pPr lvl="0" algn="r" rtl="1"/>
            <a:r>
              <a:rPr lang="fa-IR" sz="2600" b="1" dirty="0">
                <a:cs typeface="B Nazanin" panose="00000400000000000000" pitchFamily="2" charset="-78"/>
              </a:rPr>
              <a:t>مدیریت پرستاری  با  %3 وزن برنامه عملیاتی و پیشرفت ارزیابی انطباق حوزه تخصصی </a:t>
            </a:r>
          </a:p>
          <a:p>
            <a:pPr marL="0" lv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 % 99.50 و انحراف  </a:t>
            </a:r>
            <a:r>
              <a:rPr lang="fa-IR" sz="2600" b="1" dirty="0">
                <a:solidFill>
                  <a:srgbClr val="FF0000"/>
                </a:solidFill>
                <a:cs typeface="B Nazanin" panose="00000400000000000000" pitchFamily="2" charset="-78"/>
              </a:rPr>
              <a:t>%50.- </a:t>
            </a:r>
            <a:r>
              <a:rPr lang="fa-IR" sz="2600" b="1" dirty="0">
                <a:cs typeface="B Nazanin" panose="00000400000000000000" pitchFamily="2" charset="-78"/>
              </a:rPr>
              <a:t>نسبت به سال 1400  </a:t>
            </a:r>
            <a:endParaRPr lang="en-US" sz="26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600" b="1" dirty="0">
                <a:cs typeface="B Nazanin" panose="00000400000000000000" pitchFamily="2" charset="-78"/>
              </a:rPr>
              <a:t>مدیریت حراست با  %3 وزن برنامه عملیاتی و پیشرفت ارزیابی انطباق حوزه تخصصی </a:t>
            </a:r>
          </a:p>
          <a:p>
            <a:pPr marL="0" lv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 % 98.03 و انحراف  </a:t>
            </a:r>
            <a:r>
              <a:rPr lang="fa-IR" sz="2600" b="1" dirty="0">
                <a:solidFill>
                  <a:srgbClr val="FF0000"/>
                </a:solidFill>
                <a:cs typeface="B Nazanin" panose="00000400000000000000" pitchFamily="2" charset="-78"/>
              </a:rPr>
              <a:t>%1.77- </a:t>
            </a:r>
            <a:r>
              <a:rPr lang="fa-IR" sz="2600" b="1" dirty="0">
                <a:cs typeface="B Nazanin" panose="00000400000000000000" pitchFamily="2" charset="-78"/>
              </a:rPr>
              <a:t>نسبت به سال 1400  </a:t>
            </a:r>
          </a:p>
          <a:p>
            <a:pPr lvl="0" algn="r" rtl="1"/>
            <a:r>
              <a:rPr lang="fa-IR" sz="2600" b="1" dirty="0">
                <a:cs typeface="B Nazanin" panose="00000400000000000000" pitchFamily="2" charset="-78"/>
              </a:rPr>
              <a:t>طب سنتی با  %2وزن برنامه عملیاتی و پیشرفت ارزیابی انطباق حوزه تخصصی </a:t>
            </a:r>
          </a:p>
          <a:p>
            <a:pPr marL="0" lv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 % 98.95 و انحراف  </a:t>
            </a:r>
            <a:r>
              <a:rPr lang="fa-IR" sz="2600" b="1" dirty="0">
                <a:solidFill>
                  <a:srgbClr val="FF0000"/>
                </a:solidFill>
                <a:cs typeface="B Nazanin" panose="00000400000000000000" pitchFamily="2" charset="-78"/>
              </a:rPr>
              <a:t>%1.05- </a:t>
            </a:r>
            <a:r>
              <a:rPr lang="fa-IR" sz="2600" b="1" dirty="0">
                <a:cs typeface="B Nazanin" panose="00000400000000000000" pitchFamily="2" charset="-78"/>
              </a:rPr>
              <a:t>نسبت به سال 1400  </a:t>
            </a:r>
          </a:p>
          <a:p>
            <a:pPr algn="r" rtl="1"/>
            <a:r>
              <a:rPr lang="fa-IR" sz="2600" b="1" dirty="0">
                <a:cs typeface="B Nazanin" panose="00000400000000000000" pitchFamily="2" charset="-78"/>
              </a:rPr>
              <a:t>معاونت تحقیقات و فناوری با 8% وزن برنامه عملیاتی و پیشرفت  ارزیابی انطباق حوزه </a:t>
            </a:r>
          </a:p>
          <a:p>
            <a:pPr marL="0" indent="0" algn="r" rtl="1">
              <a:buNone/>
            </a:pPr>
            <a:r>
              <a:rPr lang="fa-IR" sz="2600" b="1" dirty="0">
                <a:cs typeface="B Nazanin" panose="00000400000000000000" pitchFamily="2" charset="-78"/>
              </a:rPr>
              <a:t>     تخصصی% 90.11 و انحراف </a:t>
            </a:r>
            <a:r>
              <a:rPr lang="fa-IR" sz="2600" b="1" dirty="0">
                <a:solidFill>
                  <a:srgbClr val="FF0000"/>
                </a:solidFill>
                <a:cs typeface="B Nazanin" panose="00000400000000000000" pitchFamily="2" charset="-78"/>
              </a:rPr>
              <a:t>%7.45-</a:t>
            </a:r>
            <a:r>
              <a:rPr lang="fa-IR" sz="2600" b="1" dirty="0">
                <a:cs typeface="B Nazanin" panose="00000400000000000000" pitchFamily="2" charset="-78"/>
              </a:rPr>
              <a:t> نسبت به سال 1400</a:t>
            </a:r>
            <a:endParaRPr lang="en-US" sz="2600" b="1" dirty="0">
              <a:cs typeface="B Nazanin" panose="00000400000000000000" pitchFamily="2" charset="-78"/>
            </a:endParaRPr>
          </a:p>
          <a:p>
            <a:pPr lvl="0" algn="r" rtl="1"/>
            <a:endParaRPr lang="fa-IR" dirty="0"/>
          </a:p>
          <a:p>
            <a:pPr marL="0" lvl="0" indent="0" algn="r" rtl="1">
              <a:buNone/>
            </a:pPr>
            <a:r>
              <a:rPr lang="fa-IR" dirty="0"/>
              <a:t> 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27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90772"/>
            <a:ext cx="9466728" cy="99431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پیشرفت خوداظهاری برنامه عملیاتی دانشگاه های مراکز استان ها در سال 1401</a:t>
            </a:r>
            <a:endParaRPr lang="fa-IR" sz="33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5087"/>
            <a:ext cx="9802905" cy="577291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b="1" dirty="0">
                <a:solidFill>
                  <a:srgbClr val="92D050"/>
                </a:solidFill>
              </a:rPr>
              <a:t>          </a:t>
            </a:r>
          </a:p>
          <a:p>
            <a:pPr marL="0" indent="0" algn="r">
              <a:buNone/>
            </a:pPr>
            <a:r>
              <a:rPr lang="fa-IR" sz="2000" b="1" dirty="0"/>
              <a:t>1: </a:t>
            </a:r>
            <a:r>
              <a:rPr lang="fa-IR" sz="3200" b="1" dirty="0">
                <a:cs typeface="B Nazanin" panose="00000400000000000000" pitchFamily="2" charset="-78"/>
              </a:rPr>
              <a:t>دانشگاه علوم پزشکی همدان با 1436 فعالیت و خوداظهاری </a:t>
            </a:r>
            <a:r>
              <a:rPr lang="fa-IR" sz="3200" b="1" dirty="0">
                <a:solidFill>
                  <a:srgbClr val="00B050"/>
                </a:solidFill>
                <a:cs typeface="B Nazanin" panose="00000400000000000000" pitchFamily="2" charset="-78"/>
              </a:rPr>
              <a:t>%100</a:t>
            </a:r>
          </a:p>
          <a:p>
            <a:pPr marL="0" indent="0" algn="r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>
              <a:buNone/>
            </a:pPr>
            <a:r>
              <a:rPr lang="fa-IR" sz="3200" b="1" dirty="0">
                <a:cs typeface="B Nazanin" panose="00000400000000000000" pitchFamily="2" charset="-78"/>
              </a:rPr>
              <a:t>2: دانشگاه علوم پزشکی ایلام با 1383 فعالیت و خوداظهاری </a:t>
            </a:r>
            <a:r>
              <a:rPr lang="fa-IR" sz="3200" b="1" dirty="0">
                <a:solidFill>
                  <a:srgbClr val="00B050"/>
                </a:solidFill>
                <a:cs typeface="B Nazanin" panose="00000400000000000000" pitchFamily="2" charset="-78"/>
              </a:rPr>
              <a:t>%100</a:t>
            </a:r>
          </a:p>
          <a:p>
            <a:pPr marL="0" indent="0" algn="r">
              <a:buNone/>
            </a:pPr>
            <a:endParaRPr lang="fa-IR" sz="32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r>
              <a:rPr lang="fa-IR" sz="3200" b="1" dirty="0">
                <a:cs typeface="B Nazanin" panose="00000400000000000000" pitchFamily="2" charset="-78"/>
              </a:rPr>
              <a:t>از بین </a:t>
            </a:r>
            <a:r>
              <a:rPr lang="fa-IR" sz="3200" b="1" dirty="0">
                <a:solidFill>
                  <a:srgbClr val="FF0000"/>
                </a:solidFill>
                <a:cs typeface="B Nazanin" panose="00000400000000000000" pitchFamily="2" charset="-78"/>
              </a:rPr>
              <a:t>21 </a:t>
            </a:r>
            <a:r>
              <a:rPr lang="fa-IR" sz="3200" b="1" dirty="0">
                <a:cs typeface="B Nazanin" panose="00000400000000000000" pitchFamily="2" charset="-78"/>
              </a:rPr>
              <a:t>دانشگاه علوم پزشکی مراکز استان ها،دانشگاه </a:t>
            </a:r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همدان و ایلام</a:t>
            </a:r>
          </a:p>
          <a:p>
            <a:pPr marL="0" indent="0" algn="r">
              <a:buNone/>
            </a:pPr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3200" b="1" dirty="0">
                <a:cs typeface="B Nazanin" panose="00000400000000000000" pitchFamily="2" charset="-78"/>
              </a:rPr>
              <a:t>به اتفاق </a:t>
            </a:r>
            <a:r>
              <a:rPr lang="fa-IR" sz="3200" b="1" dirty="0">
                <a:solidFill>
                  <a:srgbClr val="00B050"/>
                </a:solidFill>
                <a:cs typeface="B Nazanin" panose="00000400000000000000" pitchFamily="2" charset="-78"/>
              </a:rPr>
              <a:t>رتبه اول </a:t>
            </a:r>
            <a:r>
              <a:rPr lang="fa-IR" sz="3200" b="1" dirty="0">
                <a:cs typeface="B Nazanin" panose="00000400000000000000" pitchFamily="2" charset="-78"/>
              </a:rPr>
              <a:t>خوداظهاری در برنامه عملیاتی سلامت 1401کسب نموده اند</a:t>
            </a:r>
          </a:p>
        </p:txBody>
      </p:sp>
    </p:spTree>
    <p:extLst>
      <p:ext uri="{BB962C8B-B14F-4D97-AF65-F5344CB8AC3E}">
        <p14:creationId xmlns:p14="http://schemas.microsoft.com/office/powerpoint/2010/main" val="185643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6303" y="161926"/>
            <a:ext cx="9907820" cy="712134"/>
          </a:xfrm>
        </p:spPr>
        <p:txBody>
          <a:bodyPr>
            <a:normAutofit fontScale="90000"/>
          </a:bodyPr>
          <a:lstStyle/>
          <a:p>
            <a:pPr algn="r"/>
            <a:r>
              <a:rPr lang="fa-IR" sz="3000" b="1" dirty="0">
                <a:solidFill>
                  <a:srgbClr val="C00000"/>
                </a:solidFill>
                <a:cs typeface="B Nazanin" panose="00000400000000000000" pitchFamily="2" charset="-78"/>
              </a:rPr>
              <a:t>میزان تحقق برنامه عملیاتی دانشگاه های علوم پزشکی مرکز استان ها در سال1401 </a:t>
            </a:r>
            <a:endParaRPr lang="fa-IR" sz="30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5765"/>
            <a:ext cx="9761517" cy="578223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1: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همدان میزان تحقق برنامه %97/2     </a:t>
            </a:r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                                              15: </a:t>
            </a: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گیلان میزان تحقق برنامه %91/97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2: اراک میزان تحقق برنامه %97/24                                                       16: قم میزان تحقق برنامه %91/68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3: اردبیل میزان تحقق برنامه %96/97                                                    17: بوشهر میزان تحقق برنامه %89/65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4: لرستان میزان تحقق برنامه %96/86                                                    18: کردستان میزان تحقق برنامه %89/06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5: قزوین میزان تحقق برنامه %96025                                                19: سمنان میزان تحقق برنامه %87/71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6: شهرکرد میزان تحقق برنامه %96/13                                                20: بیرجند میزان تحقق برنامه %85/29</a:t>
            </a:r>
          </a:p>
          <a:p>
            <a:pPr marL="0" indent="0" algn="r">
              <a:buNone/>
            </a:pPr>
            <a:r>
              <a:rPr lang="fa-IR" sz="1800" b="1" dirty="0">
                <a:solidFill>
                  <a:schemeClr val="tx1"/>
                </a:solidFill>
                <a:cs typeface="B Nazanin" panose="00000400000000000000" pitchFamily="2" charset="-78"/>
              </a:rPr>
              <a:t>7: ایلام میزان تحقق برنامه %96/04                                                  </a:t>
            </a: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21: یاسوج میزان تحقق برنامه %82/94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8: خراسان شمالی میزان تحقق برنامه %95/80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9: زاهدان میزان تحقق برنامه %95/76</a:t>
            </a:r>
          </a:p>
          <a:p>
            <a:pPr marL="0" indent="0" algn="r">
              <a:buNone/>
            </a:pPr>
            <a:r>
              <a:rPr lang="fa-IR" dirty="0">
                <a:solidFill>
                  <a:schemeClr val="tx1"/>
                </a:solidFill>
                <a:cs typeface="B Nazanin" panose="00000400000000000000" pitchFamily="2" charset="-78"/>
              </a:rPr>
              <a:t>10: ارومیه</a:t>
            </a: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 میزان تحقق برنامه %95/13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11: یزد میزان تحقق برنامه %94/04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12: البرز میزان تحقق برنامه %93/39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13:گلستان میزان تحقق برنامه %92/48</a:t>
            </a:r>
          </a:p>
          <a:p>
            <a:pPr marL="0" indent="0" algn="r">
              <a:buNone/>
            </a:pPr>
            <a:r>
              <a:rPr lang="fa-IR" sz="1800" dirty="0">
                <a:solidFill>
                  <a:schemeClr val="tx1"/>
                </a:solidFill>
                <a:cs typeface="B Nazanin" panose="00000400000000000000" pitchFamily="2" charset="-78"/>
              </a:rPr>
              <a:t>14: هرمزگان میزان تحقق برنامه %92/48</a:t>
            </a:r>
          </a:p>
          <a:p>
            <a:pPr marL="0" indent="0" algn="r">
              <a:buNone/>
            </a:pPr>
            <a:endParaRPr lang="fa-IR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fa-IR" sz="18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0171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1168"/>
            <a:ext cx="10643616" cy="694944"/>
          </a:xfrm>
        </p:spPr>
        <p:txBody>
          <a:bodyPr>
            <a:noAutofit/>
          </a:bodyPr>
          <a:lstStyle/>
          <a:p>
            <a:pPr algn="r"/>
            <a:r>
              <a:rPr lang="fa-IR" sz="4000" b="1" dirty="0">
                <a:solidFill>
                  <a:srgbClr val="C00000"/>
                </a:solidFill>
                <a:cs typeface="B Nazanin" panose="00000400000000000000" pitchFamily="2" charset="-78"/>
              </a:rPr>
              <a:t>درصد تحقق برنامه عملیاتی دانشگاه از سال 96 تا سال1401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0918"/>
            <a:ext cx="10972800" cy="5567082"/>
          </a:xfrm>
        </p:spPr>
        <p:txBody>
          <a:bodyPr>
            <a:normAutofit fontScale="25000" lnSpcReduction="20000"/>
          </a:bodyPr>
          <a:lstStyle/>
          <a:p>
            <a:pPr algn="r">
              <a:buFont typeface="Wingdings" panose="05000000000000000000" pitchFamily="2" charset="2"/>
              <a:buChar char="ü"/>
            </a:pPr>
            <a:r>
              <a:rPr lang="fa-IR" sz="14400" b="1" dirty="0">
                <a:cs typeface="B Nazanin" panose="00000400000000000000" pitchFamily="2" charset="-78"/>
              </a:rPr>
              <a:t>:</a:t>
            </a:r>
            <a:r>
              <a:rPr lang="fa-IR" sz="15200" b="1" dirty="0">
                <a:cs typeface="B Nazanin" panose="00000400000000000000" pitchFamily="2" charset="-78"/>
              </a:rPr>
              <a:t>پیشرفت برنامه عملیاتی در سال 1396   با درصد تحقق  </a:t>
            </a:r>
            <a:r>
              <a:rPr lang="fa-IR" sz="15200" b="1" dirty="0">
                <a:solidFill>
                  <a:srgbClr val="FFC000"/>
                </a:solidFill>
                <a:cs typeface="B Nazanin" panose="00000400000000000000" pitchFamily="2" charset="-78"/>
              </a:rPr>
              <a:t>%93.09 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fa-IR" sz="15200" b="1" dirty="0">
                <a:cs typeface="B Nazanin" panose="00000400000000000000" pitchFamily="2" charset="-78"/>
              </a:rPr>
              <a:t>:پیشرفت برنامه عملیاتی در سال 1397  با درصد تحقق  </a:t>
            </a:r>
            <a:r>
              <a:rPr lang="fa-IR" sz="15200" b="1" dirty="0">
                <a:solidFill>
                  <a:srgbClr val="FFC000"/>
                </a:solidFill>
                <a:cs typeface="B Nazanin" panose="00000400000000000000" pitchFamily="2" charset="-78"/>
              </a:rPr>
              <a:t>%92.39 </a:t>
            </a:r>
            <a:endParaRPr lang="en-US" sz="15200" b="1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algn="r">
              <a:buFont typeface="Wingdings" panose="05000000000000000000" pitchFamily="2" charset="2"/>
              <a:buChar char="ü"/>
            </a:pPr>
            <a:r>
              <a:rPr lang="fa-IR" sz="15200" b="1" dirty="0">
                <a:cs typeface="B Nazanin" panose="00000400000000000000" pitchFamily="2" charset="-78"/>
              </a:rPr>
              <a:t>:پیشرفت برنامه عملیاتی در سال 1398  با درصد تحقق  </a:t>
            </a:r>
            <a:r>
              <a:rPr lang="fa-IR" sz="15200" b="1" dirty="0">
                <a:solidFill>
                  <a:srgbClr val="FF0000"/>
                </a:solidFill>
                <a:cs typeface="B Nazanin" panose="00000400000000000000" pitchFamily="2" charset="-78"/>
              </a:rPr>
              <a:t>%87.11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fa-IR" sz="15200" b="1" dirty="0">
                <a:cs typeface="B Nazanin" panose="00000400000000000000" pitchFamily="2" charset="-78"/>
              </a:rPr>
              <a:t>:پیشرفت برنامه عملیاتی در سال 1399  با درصد تحقق  </a:t>
            </a:r>
            <a:r>
              <a:rPr lang="fa-IR" sz="15200" b="1" dirty="0">
                <a:solidFill>
                  <a:srgbClr val="00B050"/>
                </a:solidFill>
                <a:cs typeface="B Nazanin" panose="00000400000000000000" pitchFamily="2" charset="-78"/>
              </a:rPr>
              <a:t>%97.82</a:t>
            </a:r>
          </a:p>
          <a:p>
            <a:pPr algn="r">
              <a:buFont typeface="Wingdings" panose="05000000000000000000" pitchFamily="2" charset="2"/>
              <a:buChar char="ü"/>
            </a:pPr>
            <a:r>
              <a:rPr lang="fa-IR" sz="15200" b="1" dirty="0">
                <a:cs typeface="B Nazanin" panose="00000400000000000000" pitchFamily="2" charset="-78"/>
              </a:rPr>
              <a:t>:پیشرفت برنامه عملیاتی در سال 1400   با درصد تحقق   </a:t>
            </a:r>
            <a:r>
              <a:rPr lang="fa-IR" sz="15200" b="1" dirty="0">
                <a:solidFill>
                  <a:srgbClr val="00B050"/>
                </a:solidFill>
                <a:cs typeface="B Nazanin" panose="00000400000000000000" pitchFamily="2" charset="-78"/>
              </a:rPr>
              <a:t>%96.70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sz="15200" b="1" dirty="0">
                <a:cs typeface="B Nazanin" panose="00000400000000000000" pitchFamily="2" charset="-78"/>
              </a:rPr>
              <a:t>:پیشرفت برنامه عملیاتی در سال 1401   بادرصد تحقق   </a:t>
            </a:r>
            <a:r>
              <a:rPr lang="fa-IR" sz="15200" b="1" dirty="0">
                <a:solidFill>
                  <a:srgbClr val="00B050"/>
                </a:solidFill>
                <a:cs typeface="B Nazanin" panose="00000400000000000000" pitchFamily="2" charset="-78"/>
              </a:rPr>
              <a:t>%96.32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1104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â«Ø¢Ø±Ù Ø¯Ø§ÙØ´Ú¯Ø§Ù Ø§ÛÙØ§Ùâ¬â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576" y="-139485"/>
            <a:ext cx="7056482" cy="24401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36497" y="2151235"/>
            <a:ext cx="10471354" cy="343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مدیریت برنامه ریزی و نظارت راهبردی   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HOP</a:t>
            </a:r>
            <a:r>
              <a:rPr lang="ar-SA" sz="1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برنامه 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ریزی </a:t>
            </a:r>
            <a:r>
              <a:rPr lang="ar-SA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عملیا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تی سلامت</a:t>
            </a:r>
          </a:p>
          <a:p>
            <a:pPr marL="457200" indent="-457200" algn="r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a-IR" sz="32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گزارش تفضیلی پیشرفت برنامه عملیاتی دانشگاه درسال 1401 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fa-IR" sz="3200" b="1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200" indent="-457200" algn="r" rtl="1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fa-IR" sz="36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گزارش تحقق اهداف برنامه عملیاتی دانشگاه از سال 96 تا 1401</a:t>
            </a:r>
          </a:p>
        </p:txBody>
      </p:sp>
    </p:spTree>
    <p:extLst>
      <p:ext uri="{BB962C8B-B14F-4D97-AF65-F5344CB8AC3E}">
        <p14:creationId xmlns:p14="http://schemas.microsoft.com/office/powerpoint/2010/main" val="29583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365"/>
            <a:ext cx="9274002" cy="1506070"/>
          </a:xfrm>
        </p:spPr>
        <p:txBody>
          <a:bodyPr>
            <a:noAutofit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تقدیر وزارت بهداشت،درمان و آموزش پزشکی ازتلاش های ارزنده دانشگاه دراجرا و پایش برنامه های عملیاتی1401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B6C2CF-A567-83FF-BDEC-B5980182E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2283"/>
            <a:ext cx="8596668" cy="4589080"/>
          </a:xfrm>
        </p:spPr>
        <p:txBody>
          <a:bodyPr>
            <a:normAutofit/>
          </a:bodyPr>
          <a:lstStyle/>
          <a:p>
            <a:r>
              <a:rPr lang="fa-IR" sz="2400" dirty="0"/>
              <a:t>تقدیر معاون توسعه مدیریت و منابع وزیر از تلاش ها ی ارزنده</a:t>
            </a:r>
          </a:p>
          <a:p>
            <a:pPr marL="0" indent="0">
              <a:buNone/>
            </a:pPr>
            <a:r>
              <a:rPr lang="fa-IR" sz="2400" dirty="0"/>
              <a:t> متولیان برنامه عملیاتی سلامت سال 1401 دانشگاه طی نامه 402/9554 /م مورخ 1402/6/22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442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50981" y="-201705"/>
            <a:ext cx="13045440" cy="968188"/>
          </a:xfrm>
        </p:spPr>
        <p:txBody>
          <a:bodyPr>
            <a:normAutofit fontScale="90000"/>
          </a:bodyPr>
          <a:lstStyle/>
          <a:p>
            <a:pPr algn="ctr"/>
            <a:br>
              <a:rPr lang="fa-IR" sz="8900" dirty="0">
                <a:solidFill>
                  <a:srgbClr val="FF000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</a:br>
            <a:r>
              <a:rPr lang="fa-IR" sz="7300" dirty="0">
                <a:solidFill>
                  <a:srgbClr val="FF000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  </a:t>
            </a:r>
            <a:r>
              <a:rPr lang="fa-IR" sz="4800" dirty="0">
                <a:solidFill>
                  <a:srgbClr val="FF000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02659" y="-201706"/>
            <a:ext cx="13294659" cy="705970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6000" dirty="0">
                <a:latin typeface="AP Yekan black" panose="02000503030000020004" pitchFamily="2" charset="-78"/>
                <a:cs typeface="AP Yekan black" panose="02000503030000020004" pitchFamily="2" charset="-78"/>
              </a:rPr>
              <a:t>              </a:t>
            </a:r>
            <a:r>
              <a:rPr lang="fa-IR" sz="6600" dirty="0">
                <a:latin typeface="AP Yekan black" panose="02000503030000020004" pitchFamily="2" charset="-78"/>
                <a:cs typeface="AP Yekan black" panose="02000503030000020004" pitchFamily="2" charset="-78"/>
              </a:rPr>
              <a:t> شاد و </a:t>
            </a:r>
            <a:r>
              <a:rPr lang="fa-IR" sz="6600" dirty="0">
                <a:solidFill>
                  <a:srgbClr val="92D050"/>
                </a:solidFill>
                <a:latin typeface="AP Yekan black" panose="02000503030000020004" pitchFamily="2" charset="-78"/>
                <a:cs typeface="AP Yekan black" panose="02000503030000020004" pitchFamily="2" charset="-78"/>
              </a:rPr>
              <a:t>سلامت</a:t>
            </a:r>
            <a:r>
              <a:rPr lang="fa-IR" sz="6600" dirty="0">
                <a:latin typeface="AP Yekan black" panose="02000503030000020004" pitchFamily="2" charset="-78"/>
                <a:cs typeface="AP Yekan black" panose="02000503030000020004" pitchFamily="2" charset="-78"/>
              </a:rPr>
              <a:t> و سرافراز باشید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842" y="1048871"/>
            <a:ext cx="13129842" cy="56477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9D9299-8746-DAF6-6D94-4A2591C85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4595" y="1210235"/>
            <a:ext cx="15659517" cy="60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87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"/>
            <a:ext cx="9680448" cy="877823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برنامه عملیاتی سلامت(</a:t>
            </a:r>
            <a:r>
              <a:rPr lang="en-US" b="1" dirty="0">
                <a:solidFill>
                  <a:srgbClr val="C00000"/>
                </a:solidFill>
                <a:cs typeface="B Nazanin" panose="00000400000000000000" pitchFamily="2" charset="-78"/>
              </a:rPr>
              <a:t>HOP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 )دانشگاه</a:t>
            </a:r>
            <a:r>
              <a:rPr lang="en-US" b="1" dirty="0">
                <a:solidFill>
                  <a:srgbClr val="C00000"/>
                </a:solidFill>
                <a:cs typeface="B Nazanin" panose="00000400000000000000" pitchFamily="2" charset="-78"/>
              </a:rPr>
              <a:t> </a:t>
            </a:r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علوم پزشکی ایلام سال 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0016"/>
            <a:ext cx="10130588" cy="5967984"/>
          </a:xfrm>
        </p:spPr>
        <p:txBody>
          <a:bodyPr>
            <a:norm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اهداف کلی،کمی، برنامه ها و فعالیت های برنامه عملیاتی 1401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خوداظهاری 12 ماهه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ارزیابی انطباق تخصصی/وزارتی 12 ماهه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آسیب شناسی ارزیابی انطباق 12 ماهه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نقاط قوت و ضعف برنامه عملیاتی12 ماهه 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خوداظهاری و ارزیابی انطباق حوزه های سازمانی دانشگاه با حوزه های تخصصی متناظروزارت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گزارش میانه و میانگین حوزه حوزه های سازمانی دانشگاه با حوزه های تخصصی متناظر وزارت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400" b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درصد تحقق برنامه عملیاتی سال 1396 تا سال 1401</a:t>
            </a: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fa-IR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fa-IR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910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878"/>
            <a:ext cx="9436608" cy="819397"/>
          </a:xfrm>
        </p:spPr>
        <p:txBody>
          <a:bodyPr/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برنامه عملیاتی سلامت سال 1401 دانشگاه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6275"/>
            <a:ext cx="9826752" cy="5931725"/>
          </a:xfrm>
        </p:spPr>
        <p:txBody>
          <a:bodyPr>
            <a:normAutofit/>
          </a:bodyPr>
          <a:lstStyle/>
          <a:p>
            <a:pPr lvl="0"/>
            <a:r>
              <a:rPr lang="fa-IR" sz="2800" b="1" dirty="0">
                <a:cs typeface="B Nazanin" panose="00000400000000000000" pitchFamily="2" charset="-78"/>
              </a:rPr>
              <a:t>26 هدف کلی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373 هدف کمی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592 برنامه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1383فعالیت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خوداظهاری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%100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بدون انحراف خوداظهاری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ارزیابی انطباق </a:t>
            </a:r>
            <a:r>
              <a:rPr lang="fa-IR" sz="2800" b="1" dirty="0">
                <a:solidFill>
                  <a:srgbClr val="00B050"/>
                </a:solidFill>
                <a:cs typeface="B Nazanin" panose="00000400000000000000" pitchFamily="2" charset="-78"/>
              </a:rPr>
              <a:t>%96/04</a:t>
            </a:r>
          </a:p>
          <a:p>
            <a:pPr lvl="0" algn="r" rtl="1"/>
            <a:r>
              <a:rPr lang="fa-IR" sz="2800" b="1" dirty="0">
                <a:cs typeface="B Nazanin" panose="00000400000000000000" pitchFamily="2" charset="-78"/>
              </a:rPr>
              <a:t>انحراف ارزیابی انطباق نسبت به خوداظهاری </a:t>
            </a:r>
            <a:r>
              <a:rPr lang="fa-IR" sz="2800" b="1" dirty="0">
                <a:solidFill>
                  <a:srgbClr val="FFC000"/>
                </a:solidFill>
                <a:cs typeface="B Nazanin" panose="00000400000000000000" pitchFamily="2" charset="-78"/>
              </a:rPr>
              <a:t>%3.96-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5324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8125"/>
            <a:ext cx="9521952" cy="117381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خوداظهاری کلان دانشگاه در برنامه عملیاتی سلامت سال 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7812"/>
            <a:ext cx="9668256" cy="5540187"/>
          </a:xfrm>
        </p:spPr>
        <p:txBody>
          <a:bodyPr/>
          <a:lstStyle/>
          <a:p>
            <a:pPr algn="r" rtl="1"/>
            <a:r>
              <a:rPr lang="fa-IR" sz="2400" dirty="0">
                <a:cs typeface="B Nazanin" panose="00000400000000000000" pitchFamily="2" charset="-78"/>
              </a:rPr>
              <a:t> </a:t>
            </a:r>
            <a:r>
              <a:rPr lang="fa-IR" sz="2800" b="1" dirty="0">
                <a:cs typeface="B Nazanin" panose="00000400000000000000" pitchFamily="2" charset="-78"/>
              </a:rPr>
              <a:t>پیشرفت دانشگاه با خوداظهاری 12ماهه </a:t>
            </a:r>
            <a:r>
              <a:rPr lang="fa-IR" sz="2800" b="1" dirty="0">
                <a:solidFill>
                  <a:srgbClr val="92D050"/>
                </a:solidFill>
                <a:cs typeface="B Nazanin" panose="00000400000000000000" pitchFamily="2" charset="-78"/>
              </a:rPr>
              <a:t>%100</a:t>
            </a:r>
            <a:r>
              <a:rPr lang="fa-IR" sz="2800" b="1" dirty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 دانشگاه در خوداظهاری12 ماهه برای اولین بار در طول 6 دوره بدون انحراف </a:t>
            </a:r>
            <a:endParaRPr lang="en-US" sz="2800" b="1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0735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"/>
            <a:ext cx="9521952" cy="1133856"/>
          </a:xfrm>
        </p:spPr>
        <p:txBody>
          <a:bodyPr>
            <a:normAutofit fontScale="90000"/>
          </a:bodyPr>
          <a:lstStyle/>
          <a:p>
            <a:pPr algn="r"/>
            <a:r>
              <a:rPr lang="fa-IR" sz="40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خوداظهاری 12 ماهه حوزه معاونین دانشگاه دربرنامه عملیاتی سلامت سال 1401</a:t>
            </a:r>
            <a:br>
              <a:rPr lang="fa-IR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508166"/>
            <a:ext cx="9274002" cy="5349834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معاونت بهداشتی با %15وزن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معاونت تحقیقات و فناوری با %8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cs typeface="B Nazanin" panose="00000400000000000000" pitchFamily="2" charset="-78"/>
              </a:rPr>
              <a:t> خوداظهاری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معاونت آموزشی با %9 وزن برنامه عملیاتی و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معاونت دانشجویی،فرهنگی با %6 وزن برنامه عملیاتی باپیشرفت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معاونت توسعه با %6 وزن  برنامه عملیاتی و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خوداظهاری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معاونت غذا و دارو با %9 وزن برنامه عملیاتی و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cs typeface="B Nazanin" panose="00000400000000000000" pitchFamily="2" charset="-78"/>
              </a:rPr>
              <a:t> خوداظهاری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en-US" sz="2400" b="1" dirty="0"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معاونت درمان با %12وزن برنامه عملیاتی و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cs typeface="B Nazanin" panose="00000400000000000000" pitchFamily="2" charset="-78"/>
              </a:rPr>
              <a:t> 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3877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6675"/>
            <a:ext cx="8596668" cy="713613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خوداظهاری 12 ماهه حوزه های ستادی دانشگاه در سال 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0288"/>
            <a:ext cx="9717024" cy="6077711"/>
          </a:xfrm>
        </p:spPr>
        <p:txBody>
          <a:bodyPr>
            <a:normAutofit/>
          </a:bodyPr>
          <a:lstStyle/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پرستاری با %3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حوزه طب سنتی با 2% وزن برنامه عملیاتی 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cs typeface="B Nazanin" panose="00000400000000000000" pitchFamily="2" charset="-78"/>
              </a:rPr>
              <a:t> 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حوزه عالی سلامت و امنیت غذایی با %2 وزن برنامه عملیاتی باپیشرفت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%100 </a:t>
            </a:r>
            <a:r>
              <a:rPr lang="fa-IR" sz="24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خوداظهاری</a:t>
            </a:r>
          </a:p>
          <a:p>
            <a:r>
              <a:rPr lang="fa-IR" sz="2400" b="1" dirty="0">
                <a:cs typeface="B Nazanin" panose="00000400000000000000" pitchFamily="2" charset="-78"/>
              </a:rPr>
              <a:t>حوزه مردم نهاد و خیرین سلامت با %2 وزن برنامه عملیاتی باپیشرفت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 </a:t>
            </a: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بازرسی با %3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اورژانس با %2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</a:t>
            </a:r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حوزه پدافند غیر عامل با %1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روابط عمومی با %1 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حراست با  % 3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r>
              <a:rPr lang="fa-IR" sz="2400" b="1" dirty="0">
                <a:cs typeface="B Nazanin" panose="00000400000000000000" pitchFamily="2" charset="-78"/>
              </a:rPr>
              <a:t>مدیریت حقوقی با  %3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</a:t>
            </a: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حوزه مامایی با 1% وزن برنامه عملیاتی با پیشرفت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100 </a:t>
            </a:r>
            <a:r>
              <a:rPr lang="fa-IR" sz="2400" b="1" dirty="0">
                <a:cs typeface="B Nazanin" panose="00000400000000000000" pitchFamily="2" charset="-78"/>
              </a:rPr>
              <a:t>خوداظهاری </a:t>
            </a:r>
            <a:endParaRPr lang="en-US" sz="2400" b="1" dirty="0">
              <a:cs typeface="B Nazanin" panose="00000400000000000000" pitchFamily="2" charset="-78"/>
            </a:endParaRPr>
          </a:p>
          <a:p>
            <a:pPr lvl="0" algn="r" rtl="1"/>
            <a:endParaRPr lang="en-US" dirty="0"/>
          </a:p>
          <a:p>
            <a:endParaRPr lang="fa-IR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7414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1648"/>
            <a:ext cx="9589168" cy="82905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cs typeface="B Nazanin" panose="00000400000000000000" pitchFamily="2" charset="-78"/>
              </a:rPr>
              <a:t>ارزیابی انطباق تخصصی کلان دانشگاه در برنامه عملیاتی سلامت 1401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43584"/>
            <a:ext cx="9843247" cy="5614416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پیشرفت دانشگاه با ارزیابی انطباق  12ماهه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%96.04</a:t>
            </a:r>
            <a:r>
              <a:rPr lang="fa-IR" sz="2400" b="1" dirty="0">
                <a:cs typeface="B Nazanin" panose="00000400000000000000" pitchFamily="2" charset="-78"/>
              </a:rPr>
              <a:t> ازمقدار پیش بینی%100</a:t>
            </a: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انحراف دانشگاه در ارزیابی انطباق 12 ماهه  </a:t>
            </a:r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%3.96-</a:t>
            </a:r>
          </a:p>
          <a:p>
            <a:r>
              <a:rPr lang="fa-IR" sz="2400" b="1" dirty="0">
                <a:cs typeface="B Nazanin" panose="00000400000000000000" pitchFamily="2" charset="-78"/>
              </a:rPr>
              <a:t>پیشرفت دانشگاه با ارزیابی انطباق  1401 با در نظر گرفتن 7 فعالیت انطباق نشده                  </a:t>
            </a:r>
            <a:r>
              <a:rPr lang="fa-IR" sz="2400" b="1" dirty="0">
                <a:solidFill>
                  <a:srgbClr val="92D050"/>
                </a:solidFill>
                <a:cs typeface="B Nazanin" panose="00000400000000000000" pitchFamily="2" charset="-78"/>
              </a:rPr>
              <a:t>% 96.32 </a:t>
            </a:r>
            <a:r>
              <a:rPr lang="fa-IR" sz="2400" b="1" dirty="0">
                <a:cs typeface="B Nazanin" panose="00000400000000000000" pitchFamily="2" charset="-78"/>
              </a:rPr>
              <a:t>از مقدار پیش بینی%100</a:t>
            </a:r>
          </a:p>
          <a:p>
            <a:r>
              <a:rPr lang="fa-IR" sz="2400" b="1" dirty="0">
                <a:cs typeface="B Nazanin" panose="00000400000000000000" pitchFamily="2" charset="-78"/>
              </a:rPr>
              <a:t>انحراف دانشگاه در ارزیابی انطباق 1401 بدون در نظر گرفتن 7 فعالیت انطباق نشده  </a:t>
            </a:r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%3.68-</a:t>
            </a:r>
            <a:endParaRPr lang="en-US" sz="2400" b="1" dirty="0">
              <a:solidFill>
                <a:srgbClr val="FFC000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فعالیت های خاتمه یافته با %100 پیشرفت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1188</a:t>
            </a:r>
            <a:r>
              <a:rPr lang="fa-IR" sz="2400" b="1" dirty="0">
                <a:cs typeface="B Nazanin" panose="00000400000000000000" pitchFamily="2" charset="-78"/>
              </a:rPr>
              <a:t> فعالیت از 1383 فعالیت و تحقق </a:t>
            </a:r>
          </a:p>
          <a:p>
            <a:pPr marL="0" indent="0" algn="r" rtl="1">
              <a:buNone/>
            </a:pPr>
            <a:r>
              <a:rPr lang="fa-IR" sz="2400" b="1" dirty="0">
                <a:cs typeface="B Nazanin" panose="00000400000000000000" pitchFamily="2" charset="-78"/>
              </a:rPr>
              <a:t>    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%85.90 </a:t>
            </a:r>
            <a:r>
              <a:rPr lang="fa-IR" sz="2400" b="1" dirty="0">
                <a:cs typeface="B Nazanin" panose="00000400000000000000" pitchFamily="2" charset="-78"/>
              </a:rPr>
              <a:t>برنامه عملیاتی دانشگاه با خوداظهاری و ارزیابی انطباق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%100</a:t>
            </a:r>
            <a:r>
              <a:rPr lang="fa-IR" sz="2400" b="1" dirty="0">
                <a:cs typeface="B Nazanin" panose="00000400000000000000" pitchFamily="2" charset="-78"/>
              </a:rPr>
              <a:t> در سال 1401</a:t>
            </a:r>
          </a:p>
          <a:p>
            <a:pPr algn="r" rtl="1"/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195</a:t>
            </a:r>
            <a:r>
              <a:rPr lang="fa-IR" sz="2400" b="1" dirty="0">
                <a:cs typeface="B Nazanin" panose="00000400000000000000" pitchFamily="2" charset="-78"/>
              </a:rPr>
              <a:t> فعالیت دارای انحراف ارزیابی انطباق از 1383 فعالیت و با وزنی برابر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%14.09</a:t>
            </a:r>
          </a:p>
          <a:p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40</a:t>
            </a:r>
            <a:r>
              <a:rPr lang="fa-IR" sz="2400" b="1" dirty="0">
                <a:cs typeface="B Nazanin" panose="00000400000000000000" pitchFamily="2" charset="-78"/>
              </a:rPr>
              <a:t> فعالیت تاخیری ارزیابی انطباق با انحراف کمتر ازمحدود مجاز </a:t>
            </a:r>
            <a:r>
              <a:rPr lang="fa-IR" sz="2400" b="1" dirty="0">
                <a:solidFill>
                  <a:srgbClr val="FFC000"/>
                </a:solidFill>
                <a:cs typeface="B Nazanin" panose="00000400000000000000" pitchFamily="2" charset="-78"/>
              </a:rPr>
              <a:t>%5-</a:t>
            </a:r>
            <a:r>
              <a:rPr lang="fa-IR" sz="2400" b="1" dirty="0">
                <a:cs typeface="B Nazanin" panose="00000400000000000000" pitchFamily="2" charset="-78"/>
              </a:rPr>
              <a:t>و </a:t>
            </a:r>
            <a:r>
              <a:rPr lang="fa-IR" sz="2000" b="1" dirty="0">
                <a:cs typeface="B Nazanin" panose="00000400000000000000" pitchFamily="2" charset="-78"/>
              </a:rPr>
              <a:t>با وزنی برابر </a:t>
            </a:r>
            <a:r>
              <a:rPr lang="fa-IR" sz="1600" b="1" dirty="0">
                <a:solidFill>
                  <a:srgbClr val="FF0000"/>
                </a:solidFill>
                <a:cs typeface="B Nazanin" panose="00000400000000000000" pitchFamily="2" charset="-78"/>
              </a:rPr>
              <a:t>%</a:t>
            </a:r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2.89</a:t>
            </a:r>
          </a:p>
          <a:p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155</a:t>
            </a:r>
            <a:r>
              <a:rPr lang="fa-IR" sz="2400" b="1" dirty="0">
                <a:cs typeface="B Nazanin" panose="00000400000000000000" pitchFamily="2" charset="-78"/>
              </a:rPr>
              <a:t> فعالیت تاخیری ارزیابی انطباق با انحراف بالاتر از محدود مجاز </a:t>
            </a:r>
            <a:r>
              <a:rPr lang="fa-IR" sz="2400" b="1" dirty="0">
                <a:solidFill>
                  <a:srgbClr val="FF0000"/>
                </a:solidFill>
                <a:cs typeface="B Nazanin" panose="00000400000000000000" pitchFamily="2" charset="-78"/>
              </a:rPr>
              <a:t>%5-</a:t>
            </a:r>
            <a:r>
              <a:rPr lang="fa-IR" sz="1800" b="1" dirty="0">
                <a:cs typeface="B Nazanin" panose="00000400000000000000" pitchFamily="2" charset="-78"/>
              </a:rPr>
              <a:t>و با وزنی برابر</a:t>
            </a:r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%11.20</a:t>
            </a:r>
          </a:p>
          <a:p>
            <a:endParaRPr lang="fa-IR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128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112"/>
            <a:ext cx="9509760" cy="768096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ارزیابی انطباق 12 ماهه حوزه معاونین دانشگاه در برنامه عملیاتی1401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2208"/>
            <a:ext cx="10466614" cy="5955792"/>
          </a:xfrm>
        </p:spPr>
        <p:txBody>
          <a:bodyPr>
            <a:normAutofit fontScale="62500" lnSpcReduction="20000"/>
          </a:bodyPr>
          <a:lstStyle/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بهداشتی با %15وزن برنامه عملیاتی و پیشرفت ارزیابی انطباق تخصصی   % 98.69 و رشد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51.+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1400و رشد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%0.94+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آموزشی با %7 وزن برنامه عملیاتی و پیشرفت  ارزیابی انطباق تخصصی% 100 و رشد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%29.+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رشد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%0.33+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غذا و دارو با %9 وزن برنامه عملیاتی و پیشرفت ارزیابی انطباق تخصص</a:t>
            </a:r>
            <a:r>
              <a:rPr lang="fa-IR" sz="3400" b="1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ی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 100 و رشد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%1.+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بدون انحراف 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توسعه با %10 وزن  برنامه عملیاتی و پیشرفت ارزیابی انطباق تخصصی% 93.07و رشد 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%1.56+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%2.08-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درمان با %12وزن برنامه عملیاتی و پیشرفت  ارزیابی انطباق تخصصی % 94.74و رشد  </a:t>
            </a:r>
            <a:r>
              <a:rPr lang="fa-IR" sz="3400" b="1" kern="12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%75.+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 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%2.37-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دانشجویی و فرهنگی با %6  وزن برنامه عملیاتی و پیشرفت ارزیابی انطباق تخصصی         % 97.64 و انحراف 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%1.44-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 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%0.44-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  <a:endParaRPr lang="en-US" sz="3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r" rtl="1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معاونت تحقیقات و فناوری با %8 وزن برنامه عملیاتی و پیشرفت  ارزیابی انطباق تخصصی% 90.11 و انحراف 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%7.45- 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نسبت به سال 1400 و انحراف </a:t>
            </a:r>
            <a:r>
              <a:rPr lang="fa-IR" sz="3400" b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%9.2-</a:t>
            </a:r>
            <a:r>
              <a:rPr lang="fa-IR" sz="3400" b="1" kern="12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نسبت به سال 99</a:t>
            </a:r>
          </a:p>
          <a:p>
            <a:pPr marL="0" indent="0" algn="r" rtl="1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7810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3871</TotalTime>
  <Words>2435</Words>
  <Application>Microsoft Office PowerPoint</Application>
  <PresentationFormat>Widescreen</PresentationFormat>
  <Paragraphs>184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 Yekan black</vt:lpstr>
      <vt:lpstr>Arial</vt:lpstr>
      <vt:lpstr>B Nazanin</vt:lpstr>
      <vt:lpstr>Calibri</vt:lpstr>
      <vt:lpstr>Trebuchet MS</vt:lpstr>
      <vt:lpstr>Wingdings</vt:lpstr>
      <vt:lpstr>Wingdings 3</vt:lpstr>
      <vt:lpstr>Facet</vt:lpstr>
      <vt:lpstr>PowerPoint Presentation</vt:lpstr>
      <vt:lpstr>PowerPoint Presentation</vt:lpstr>
      <vt:lpstr> برنامه عملیاتی سلامت(HOP )دانشگاه علوم پزشکی ایلام سال 1401</vt:lpstr>
      <vt:lpstr>برنامه عملیاتی سلامت سال 1401 دانشگاه</vt:lpstr>
      <vt:lpstr>خوداظهاری کلان دانشگاه در برنامه عملیاتی سلامت سال 1401</vt:lpstr>
      <vt:lpstr>خوداظهاری 12 ماهه حوزه معاونین دانشگاه دربرنامه عملیاتی سلامت سال 1401 </vt:lpstr>
      <vt:lpstr>خوداظهاری 12 ماهه حوزه های ستادی دانشگاه در سال 1401</vt:lpstr>
      <vt:lpstr>ارزیابی انطباق تخصصی کلان دانشگاه در برنامه عملیاتی سلامت 1401</vt:lpstr>
      <vt:lpstr>ارزیابی انطباق 12 ماهه حوزه معاونین دانشگاه در برنامه عملیاتی1401</vt:lpstr>
      <vt:lpstr>ارزیابی انطباق  12 ماهه حوزه های ستادی دانشگاه در سال 1401</vt:lpstr>
      <vt:lpstr>ارزیابی انطباق  12 ماهه حوزه های ستادی دانشگاه در سال 1401</vt:lpstr>
      <vt:lpstr>نقاط ضعف و آسیب شناسی انحراف ارزیابی انطباق برنامه عملیاتی سلامت دانشگاه در سال1401</vt:lpstr>
      <vt:lpstr>پیشرفت 8 حوزه از 18 حوزه سازمانی دانشگاه در برنامه عملیاتی سال 1401با %100تحقق برنامه عملکردی سالیانه</vt:lpstr>
      <vt:lpstr>5 حوزه از 18حوزه سازمانی دانشگاه در برنامه عملیاتی 1401 با موفقیت %100 و بدون انحراف نسبت به سال 1400</vt:lpstr>
      <vt:lpstr>پیشرفت ارزیابی انطباق7 حوزه از 18حوزه سازمانی دانشگاه دربرنامه عملیاتی سال 1401نسبت به سال 1400</vt:lpstr>
      <vt:lpstr>ارزیابی انطباق 6 حوزه از 19حوزه سازمانی دانشگاه در برنامه عملیاتی 1401 با انحراف نسبت به سال 1400</vt:lpstr>
      <vt:lpstr> پیشرفت خوداظهاری برنامه عملیاتی دانشگاه های مراکز استان ها در سال 1401</vt:lpstr>
      <vt:lpstr>میزان تحقق برنامه عملیاتی دانشگاه های علوم پزشکی مرکز استان ها در سال1401 </vt:lpstr>
      <vt:lpstr>درصد تحقق برنامه عملیاتی دانشگاه از سال 96 تا سال1401</vt:lpstr>
      <vt:lpstr>تقدیر وزارت بهداشت،درمان و آموزش پزشکی ازتلاش های ارزنده دانشگاه دراجرا و پایش برنامه های عملیاتی1401 </vt:lpstr>
      <vt:lpstr>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Mr Abdi</cp:lastModifiedBy>
  <cp:revision>829</cp:revision>
  <dcterms:created xsi:type="dcterms:W3CDTF">2020-12-06T09:23:14Z</dcterms:created>
  <dcterms:modified xsi:type="dcterms:W3CDTF">2023-10-04T06:38:45Z</dcterms:modified>
</cp:coreProperties>
</file>